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57" r:id="rId7"/>
    <p:sldId id="263" r:id="rId8"/>
    <p:sldId id="264" r:id="rId9"/>
    <p:sldId id="265" r:id="rId10"/>
    <p:sldId id="266" r:id="rId11"/>
    <p:sldId id="267" r:id="rId12"/>
    <p:sldId id="258"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59"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60"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E"/>
    <a:srgbClr val="0082FB"/>
    <a:srgbClr val="0082FD"/>
    <a:srgbClr val="005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D4A62-9AA5-CD3C-767F-E90056EABA70}" v="139" dt="2025-12-04T08:04:07.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5D57-AE79-AC6C-0FE0-D252AC72F9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b-NO"/>
          </a:p>
        </p:txBody>
      </p:sp>
      <p:sp>
        <p:nvSpPr>
          <p:cNvPr id="3" name="Subtitle 2">
            <a:extLst>
              <a:ext uri="{FF2B5EF4-FFF2-40B4-BE49-F238E27FC236}">
                <a16:creationId xmlns:a16="http://schemas.microsoft.com/office/drawing/2014/main" id="{136E9297-E54F-02F0-CBC5-9ECFC8C56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4" name="Date Placeholder 3">
            <a:extLst>
              <a:ext uri="{FF2B5EF4-FFF2-40B4-BE49-F238E27FC236}">
                <a16:creationId xmlns:a16="http://schemas.microsoft.com/office/drawing/2014/main" id="{F7D754E4-E923-D7F0-05B8-9588EDDCD47D}"/>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5" name="Footer Placeholder 4">
            <a:extLst>
              <a:ext uri="{FF2B5EF4-FFF2-40B4-BE49-F238E27FC236}">
                <a16:creationId xmlns:a16="http://schemas.microsoft.com/office/drawing/2014/main" id="{1F0225A5-7F09-A472-0120-CAC6497F515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A1BF1F1-9668-AE4B-BDE8-C91779D03104}"/>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167162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9996-C550-1901-D02C-5BAC12DD78F9}"/>
              </a:ext>
            </a:extLst>
          </p:cNvPr>
          <p:cNvSpPr>
            <a:spLocks noGrp="1"/>
          </p:cNvSpPr>
          <p:nvPr>
            <p:ph type="title"/>
          </p:nvPr>
        </p:nvSpPr>
        <p:spPr/>
        <p:txBody>
          <a:bodyPr/>
          <a:lstStyle/>
          <a:p>
            <a:r>
              <a:rPr lang="en-GB"/>
              <a:t>Click to edit Master title style</a:t>
            </a:r>
            <a:endParaRPr lang="nb-NO"/>
          </a:p>
        </p:txBody>
      </p:sp>
      <p:sp>
        <p:nvSpPr>
          <p:cNvPr id="3" name="Vertical Text Placeholder 2">
            <a:extLst>
              <a:ext uri="{FF2B5EF4-FFF2-40B4-BE49-F238E27FC236}">
                <a16:creationId xmlns:a16="http://schemas.microsoft.com/office/drawing/2014/main" id="{2DB16D3A-5F90-9CE5-4776-381420EB75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8195BD08-2BA6-6775-39E0-A59E5801C687}"/>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5" name="Footer Placeholder 4">
            <a:extLst>
              <a:ext uri="{FF2B5EF4-FFF2-40B4-BE49-F238E27FC236}">
                <a16:creationId xmlns:a16="http://schemas.microsoft.com/office/drawing/2014/main" id="{74A8C0BE-3261-A209-1701-0AA29B772E1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E77C101-EC5B-C344-6053-4BBB930FBDBF}"/>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205021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81364-1EA6-082B-7E68-84E7B4AB6FD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nb-NO"/>
          </a:p>
        </p:txBody>
      </p:sp>
      <p:sp>
        <p:nvSpPr>
          <p:cNvPr id="3" name="Vertical Text Placeholder 2">
            <a:extLst>
              <a:ext uri="{FF2B5EF4-FFF2-40B4-BE49-F238E27FC236}">
                <a16:creationId xmlns:a16="http://schemas.microsoft.com/office/drawing/2014/main" id="{A324B4C1-811F-7A53-2CF0-E4314D8AA8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6F9FB833-F2B9-B7EF-7B66-760B736D7507}"/>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5" name="Footer Placeholder 4">
            <a:extLst>
              <a:ext uri="{FF2B5EF4-FFF2-40B4-BE49-F238E27FC236}">
                <a16:creationId xmlns:a16="http://schemas.microsoft.com/office/drawing/2014/main" id="{D579FDA2-0FCE-D463-6337-600668FC797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C1A00D2-8C72-CED1-0E95-67E6A5CE93DD}"/>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318561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FF32-92E8-FE03-C0EB-DC5C8A7503B2}"/>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B2E599C7-08E6-7232-B648-BBD971752A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A5F27A93-CE1D-114B-4820-51851475278A}"/>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5" name="Footer Placeholder 4">
            <a:extLst>
              <a:ext uri="{FF2B5EF4-FFF2-40B4-BE49-F238E27FC236}">
                <a16:creationId xmlns:a16="http://schemas.microsoft.com/office/drawing/2014/main" id="{95B2CAF9-4E0D-AD1B-DF0A-BF0D5DC940A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C41A0CB-7DE1-B9E1-0718-C981FBEBE85D}"/>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314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D40F-ECCB-F254-9D05-10D49D1AE4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b-NO"/>
          </a:p>
        </p:txBody>
      </p:sp>
      <p:sp>
        <p:nvSpPr>
          <p:cNvPr id="3" name="Text Placeholder 2">
            <a:extLst>
              <a:ext uri="{FF2B5EF4-FFF2-40B4-BE49-F238E27FC236}">
                <a16:creationId xmlns:a16="http://schemas.microsoft.com/office/drawing/2014/main" id="{7CADA3FE-76EC-0DF6-0398-EC6800A8BB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F9F7F5-D4F3-DA14-46A4-7A7459CCC7FD}"/>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5" name="Footer Placeholder 4">
            <a:extLst>
              <a:ext uri="{FF2B5EF4-FFF2-40B4-BE49-F238E27FC236}">
                <a16:creationId xmlns:a16="http://schemas.microsoft.com/office/drawing/2014/main" id="{B2E9097B-4546-4ACE-28D0-D36D0FFE782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E2E22C5-2B72-DAE4-2BDE-61D4E150D4A4}"/>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114594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238B-0C5F-FB23-1070-689E629C748E}"/>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396E7978-AA9B-FBAB-2A39-A5564744F7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Content Placeholder 3">
            <a:extLst>
              <a:ext uri="{FF2B5EF4-FFF2-40B4-BE49-F238E27FC236}">
                <a16:creationId xmlns:a16="http://schemas.microsoft.com/office/drawing/2014/main" id="{DB5359DB-BB10-694B-B191-69E80D88FF4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Date Placeholder 4">
            <a:extLst>
              <a:ext uri="{FF2B5EF4-FFF2-40B4-BE49-F238E27FC236}">
                <a16:creationId xmlns:a16="http://schemas.microsoft.com/office/drawing/2014/main" id="{9A8678DE-44AF-E11C-72F2-7A0F6853E961}"/>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6" name="Footer Placeholder 5">
            <a:extLst>
              <a:ext uri="{FF2B5EF4-FFF2-40B4-BE49-F238E27FC236}">
                <a16:creationId xmlns:a16="http://schemas.microsoft.com/office/drawing/2014/main" id="{72E3C0FE-5A37-BB16-3296-C78F7E6DBC8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8C0357DE-C3F5-1D63-2CD4-8D46FFC16CC7}"/>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164848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5129-BAA4-33A5-902D-396E8355C539}"/>
              </a:ext>
            </a:extLst>
          </p:cNvPr>
          <p:cNvSpPr>
            <a:spLocks noGrp="1"/>
          </p:cNvSpPr>
          <p:nvPr>
            <p:ph type="title"/>
          </p:nvPr>
        </p:nvSpPr>
        <p:spPr>
          <a:xfrm>
            <a:off x="839788" y="365125"/>
            <a:ext cx="10515600" cy="1325563"/>
          </a:xfrm>
        </p:spPr>
        <p:txBody>
          <a:bodyPr/>
          <a:lstStyle/>
          <a:p>
            <a:r>
              <a:rPr lang="en-GB"/>
              <a:t>Click to edit Master title style</a:t>
            </a:r>
            <a:endParaRPr lang="nb-NO"/>
          </a:p>
        </p:txBody>
      </p:sp>
      <p:sp>
        <p:nvSpPr>
          <p:cNvPr id="3" name="Text Placeholder 2">
            <a:extLst>
              <a:ext uri="{FF2B5EF4-FFF2-40B4-BE49-F238E27FC236}">
                <a16:creationId xmlns:a16="http://schemas.microsoft.com/office/drawing/2014/main" id="{7A788F23-984B-8B99-C876-B90C723A7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98AA35-0D57-C1AB-683A-B2C3B15021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Text Placeholder 4">
            <a:extLst>
              <a:ext uri="{FF2B5EF4-FFF2-40B4-BE49-F238E27FC236}">
                <a16:creationId xmlns:a16="http://schemas.microsoft.com/office/drawing/2014/main" id="{278297BD-69FB-DBCC-CFB6-7190B117A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9030D6B-7400-BFBD-DA8F-83C2F0C24B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7" name="Date Placeholder 6">
            <a:extLst>
              <a:ext uri="{FF2B5EF4-FFF2-40B4-BE49-F238E27FC236}">
                <a16:creationId xmlns:a16="http://schemas.microsoft.com/office/drawing/2014/main" id="{FD4859B4-185D-D6BE-28FA-365874D06E83}"/>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8" name="Footer Placeholder 7">
            <a:extLst>
              <a:ext uri="{FF2B5EF4-FFF2-40B4-BE49-F238E27FC236}">
                <a16:creationId xmlns:a16="http://schemas.microsoft.com/office/drawing/2014/main" id="{76D6BF44-78F6-97AD-B206-1ACFADE348A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98456BB8-36EB-730C-B28C-5ADEEEC822D5}"/>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184987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569B-0232-579C-4A57-1C196A946100}"/>
              </a:ext>
            </a:extLst>
          </p:cNvPr>
          <p:cNvSpPr>
            <a:spLocks noGrp="1"/>
          </p:cNvSpPr>
          <p:nvPr>
            <p:ph type="title"/>
          </p:nvPr>
        </p:nvSpPr>
        <p:spPr/>
        <p:txBody>
          <a:bodyPr/>
          <a:lstStyle/>
          <a:p>
            <a:r>
              <a:rPr lang="en-GB"/>
              <a:t>Click to edit Master title style</a:t>
            </a:r>
            <a:endParaRPr lang="nb-NO"/>
          </a:p>
        </p:txBody>
      </p:sp>
      <p:sp>
        <p:nvSpPr>
          <p:cNvPr id="3" name="Date Placeholder 2">
            <a:extLst>
              <a:ext uri="{FF2B5EF4-FFF2-40B4-BE49-F238E27FC236}">
                <a16:creationId xmlns:a16="http://schemas.microsoft.com/office/drawing/2014/main" id="{81CA64C8-84A7-C8D8-FAD7-74053E884E00}"/>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4" name="Footer Placeholder 3">
            <a:extLst>
              <a:ext uri="{FF2B5EF4-FFF2-40B4-BE49-F238E27FC236}">
                <a16:creationId xmlns:a16="http://schemas.microsoft.com/office/drawing/2014/main" id="{4A4EE6BD-711E-44CD-5E55-6C1B0B8F012A}"/>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89DA63DD-2ECA-6655-9B25-6CA98BBCEAB3}"/>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173383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2F648-D28E-04EE-6ED4-54E5B084FD41}"/>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3" name="Footer Placeholder 2">
            <a:extLst>
              <a:ext uri="{FF2B5EF4-FFF2-40B4-BE49-F238E27FC236}">
                <a16:creationId xmlns:a16="http://schemas.microsoft.com/office/drawing/2014/main" id="{1B07934D-8369-64DB-AFE3-0E15016D888C}"/>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5A62185C-79E1-A427-A4D0-44AEB6C86808}"/>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288517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B5D9-EA37-D180-DDEE-EF6FD73AEC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b-NO"/>
          </a:p>
        </p:txBody>
      </p:sp>
      <p:sp>
        <p:nvSpPr>
          <p:cNvPr id="3" name="Content Placeholder 2">
            <a:extLst>
              <a:ext uri="{FF2B5EF4-FFF2-40B4-BE49-F238E27FC236}">
                <a16:creationId xmlns:a16="http://schemas.microsoft.com/office/drawing/2014/main" id="{4DEBF6DE-5DEF-8D44-D476-E83F59377A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Text Placeholder 3">
            <a:extLst>
              <a:ext uri="{FF2B5EF4-FFF2-40B4-BE49-F238E27FC236}">
                <a16:creationId xmlns:a16="http://schemas.microsoft.com/office/drawing/2014/main" id="{5D765354-65D6-98B3-BAC2-B01F5CB19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7524D1-2DD5-9EFC-0741-2DB0FC3DF194}"/>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6" name="Footer Placeholder 5">
            <a:extLst>
              <a:ext uri="{FF2B5EF4-FFF2-40B4-BE49-F238E27FC236}">
                <a16:creationId xmlns:a16="http://schemas.microsoft.com/office/drawing/2014/main" id="{D4CB4B02-9766-0104-6CF8-17105FA55546}"/>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A0BC0E6-EDF0-50BD-8333-E79FEAACEBC6}"/>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21841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517F-7A1B-8B7B-13E4-9498F1D834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b-NO"/>
          </a:p>
        </p:txBody>
      </p:sp>
      <p:sp>
        <p:nvSpPr>
          <p:cNvPr id="3" name="Picture Placeholder 2">
            <a:extLst>
              <a:ext uri="{FF2B5EF4-FFF2-40B4-BE49-F238E27FC236}">
                <a16:creationId xmlns:a16="http://schemas.microsoft.com/office/drawing/2014/main" id="{29AFD834-D231-A783-9F93-BEAF3BAAA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F65F3822-853B-E393-604B-87A76DA24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4E600A-F0AE-B79B-188E-58B71182F2BD}"/>
              </a:ext>
            </a:extLst>
          </p:cNvPr>
          <p:cNvSpPr>
            <a:spLocks noGrp="1"/>
          </p:cNvSpPr>
          <p:nvPr>
            <p:ph type="dt" sz="half" idx="10"/>
          </p:nvPr>
        </p:nvSpPr>
        <p:spPr/>
        <p:txBody>
          <a:bodyPr/>
          <a:lstStyle/>
          <a:p>
            <a:fld id="{F3629B7A-1CB4-4E4C-A7DA-CCCD2C23E826}" type="datetimeFigureOut">
              <a:rPr lang="nb-NO" smtClean="0"/>
              <a:t>03.12.2025</a:t>
            </a:fld>
            <a:endParaRPr lang="nb-NO"/>
          </a:p>
        </p:txBody>
      </p:sp>
      <p:sp>
        <p:nvSpPr>
          <p:cNvPr id="6" name="Footer Placeholder 5">
            <a:extLst>
              <a:ext uri="{FF2B5EF4-FFF2-40B4-BE49-F238E27FC236}">
                <a16:creationId xmlns:a16="http://schemas.microsoft.com/office/drawing/2014/main" id="{F99B9FCE-B6F3-75A8-2B0A-F2215B3DD2E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A4545AB4-EAEF-D768-2521-CB435F9204B3}"/>
              </a:ext>
            </a:extLst>
          </p:cNvPr>
          <p:cNvSpPr>
            <a:spLocks noGrp="1"/>
          </p:cNvSpPr>
          <p:nvPr>
            <p:ph type="sldNum" sz="quarter" idx="12"/>
          </p:nvPr>
        </p:nvSpPr>
        <p:spPr/>
        <p:txBody>
          <a:bodyPr/>
          <a:lstStyle/>
          <a:p>
            <a:fld id="{7BF63D1B-0C75-4DE8-9726-4F630B5F769C}" type="slidenum">
              <a:rPr lang="nb-NO" smtClean="0"/>
              <a:t>‹#›</a:t>
            </a:fld>
            <a:endParaRPr lang="nb-NO"/>
          </a:p>
        </p:txBody>
      </p:sp>
    </p:spTree>
    <p:extLst>
      <p:ext uri="{BB962C8B-B14F-4D97-AF65-F5344CB8AC3E}">
        <p14:creationId xmlns:p14="http://schemas.microsoft.com/office/powerpoint/2010/main" val="159105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28D749-5459-F06A-05D0-1ED7A67E4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b-NO"/>
          </a:p>
        </p:txBody>
      </p:sp>
      <p:sp>
        <p:nvSpPr>
          <p:cNvPr id="3" name="Text Placeholder 2">
            <a:extLst>
              <a:ext uri="{FF2B5EF4-FFF2-40B4-BE49-F238E27FC236}">
                <a16:creationId xmlns:a16="http://schemas.microsoft.com/office/drawing/2014/main" id="{B4715422-2FEE-DBA3-5A8E-9DB9FD8EE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6C873B06-B875-19B5-44B5-F8F4DE405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629B7A-1CB4-4E4C-A7DA-CCCD2C23E826}" type="datetimeFigureOut">
              <a:rPr lang="nb-NO" smtClean="0"/>
              <a:t>03.12.2025</a:t>
            </a:fld>
            <a:endParaRPr lang="nb-NO"/>
          </a:p>
        </p:txBody>
      </p:sp>
      <p:sp>
        <p:nvSpPr>
          <p:cNvPr id="5" name="Footer Placeholder 4">
            <a:extLst>
              <a:ext uri="{FF2B5EF4-FFF2-40B4-BE49-F238E27FC236}">
                <a16:creationId xmlns:a16="http://schemas.microsoft.com/office/drawing/2014/main" id="{6C23B44F-67FA-D7B6-1798-3BD88A84D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Slide Number Placeholder 5">
            <a:extLst>
              <a:ext uri="{FF2B5EF4-FFF2-40B4-BE49-F238E27FC236}">
                <a16:creationId xmlns:a16="http://schemas.microsoft.com/office/drawing/2014/main" id="{8EA7E6ED-F1AC-CF92-09F2-96CC81185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F63D1B-0C75-4DE8-9726-4F630B5F769C}" type="slidenum">
              <a:rPr lang="nb-NO" smtClean="0"/>
              <a:t>‹#›</a:t>
            </a:fld>
            <a:endParaRPr lang="nb-NO"/>
          </a:p>
        </p:txBody>
      </p:sp>
    </p:spTree>
    <p:extLst>
      <p:ext uri="{BB962C8B-B14F-4D97-AF65-F5344CB8AC3E}">
        <p14:creationId xmlns:p14="http://schemas.microsoft.com/office/powerpoint/2010/main" val="2067648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inance.yahoo.com/quote/YAR.O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ara.com/siteassets/investors/057-reports-and-presentations/annual-reports/2024/yara-integrated-report-2024.pdf" TargetMode="External"/><Relationship Id="rId2" Type="http://schemas.openxmlformats.org/officeDocument/2006/relationships/hyperlink" Target="https://www.yara.com/siteassets/investors/057-reports-and-presentations/annual-reports/2023/yara-integrated-report-202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2DBB-C559-F392-0B49-BB2E88806342}"/>
              </a:ext>
            </a:extLst>
          </p:cNvPr>
          <p:cNvSpPr>
            <a:spLocks noGrp="1"/>
          </p:cNvSpPr>
          <p:nvPr>
            <p:ph type="ctrTitle"/>
          </p:nvPr>
        </p:nvSpPr>
        <p:spPr/>
        <p:txBody>
          <a:bodyPr>
            <a:normAutofit/>
          </a:bodyPr>
          <a:lstStyle/>
          <a:p>
            <a:r>
              <a:rPr lang="nb-NO" sz="1600" b="1">
                <a:solidFill>
                  <a:schemeClr val="accent2"/>
                </a:solidFill>
              </a:rPr>
              <a:t>BUS220 – Høst 2025</a:t>
            </a:r>
            <a:br>
              <a:rPr lang="nb-NO" sz="1600" b="1">
                <a:solidFill>
                  <a:schemeClr val="accent2"/>
                </a:solidFill>
              </a:rPr>
            </a:br>
            <a:r>
              <a:rPr lang="nb-NO" sz="1600" b="1">
                <a:solidFill>
                  <a:schemeClr val="accent2"/>
                </a:solidFill>
              </a:rPr>
              <a:t>Deloppgave 1 </a:t>
            </a:r>
            <a:br>
              <a:rPr lang="nb-NO" b="1"/>
            </a:br>
            <a:r>
              <a:rPr lang="nb-NO" b="1">
                <a:solidFill>
                  <a:srgbClr val="003E7E"/>
                </a:solidFill>
              </a:rPr>
              <a:t>Regnskapsanalyse</a:t>
            </a:r>
          </a:p>
        </p:txBody>
      </p:sp>
      <p:sp>
        <p:nvSpPr>
          <p:cNvPr id="3" name="Subtitle 2">
            <a:extLst>
              <a:ext uri="{FF2B5EF4-FFF2-40B4-BE49-F238E27FC236}">
                <a16:creationId xmlns:a16="http://schemas.microsoft.com/office/drawing/2014/main" id="{2B05B551-2C2C-1DEA-E04F-080DBF6D388E}"/>
              </a:ext>
            </a:extLst>
          </p:cNvPr>
          <p:cNvSpPr>
            <a:spLocks noGrp="1"/>
          </p:cNvSpPr>
          <p:nvPr>
            <p:ph type="subTitle" idx="1"/>
          </p:nvPr>
        </p:nvSpPr>
        <p:spPr/>
        <p:txBody>
          <a:bodyPr vert="horz" lIns="91440" tIns="45720" rIns="91440" bIns="45720" rtlCol="0" anchor="t">
            <a:normAutofit/>
          </a:bodyPr>
          <a:lstStyle/>
          <a:p>
            <a:r>
              <a:rPr lang="nb-NO" dirty="0"/>
              <a:t>Gruppe 66</a:t>
            </a:r>
          </a:p>
          <a:p>
            <a:r>
              <a:rPr lang="nb-NO" sz="1800" dirty="0"/>
              <a:t>Aslak Dypbukt </a:t>
            </a:r>
            <a:r>
              <a:rPr lang="nb-NO" sz="1800" dirty="0" err="1"/>
              <a:t>Grandum</a:t>
            </a:r>
            <a:r>
              <a:rPr lang="nb-NO" sz="1800" dirty="0"/>
              <a:t> – Kristian Mathias Røhne – Snorre Julian </a:t>
            </a:r>
            <a:r>
              <a:rPr lang="nb-NO" sz="1800" dirty="0" err="1"/>
              <a:t>Klarpås</a:t>
            </a:r>
            <a:endParaRPr lang="nb-NO" sz="1800" dirty="0"/>
          </a:p>
        </p:txBody>
      </p:sp>
    </p:spTree>
    <p:extLst>
      <p:ext uri="{BB962C8B-B14F-4D97-AF65-F5344CB8AC3E}">
        <p14:creationId xmlns:p14="http://schemas.microsoft.com/office/powerpoint/2010/main" val="58962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AD21A-8F98-422B-084F-AF23EA9479B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B007227-9A6E-EB42-92E6-0153CB3CE19F}"/>
              </a:ext>
            </a:extLst>
          </p:cNvPr>
          <p:cNvSpPr/>
          <p:nvPr/>
        </p:nvSpPr>
        <p:spPr>
          <a:xfrm>
            <a:off x="546089" y="382053"/>
            <a:ext cx="11110403" cy="923330"/>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nb-NO" sz="5400" b="1">
                <a:ln/>
                <a:solidFill>
                  <a:srgbClr val="003E7E"/>
                </a:solidFill>
                <a:latin typeface="Arial"/>
                <a:cs typeface="Arial"/>
              </a:rPr>
              <a:t>Regnskap: Tabell 2</a:t>
            </a:r>
            <a:endParaRPr lang="nb-NO" err="1"/>
          </a:p>
        </p:txBody>
      </p:sp>
      <p:graphicFrame>
        <p:nvGraphicFramePr>
          <p:cNvPr id="3" name="Table 2">
            <a:extLst>
              <a:ext uri="{FF2B5EF4-FFF2-40B4-BE49-F238E27FC236}">
                <a16:creationId xmlns:a16="http://schemas.microsoft.com/office/drawing/2014/main" id="{BCA0B080-260B-EE21-F94D-AF6EB0CFBCA4}"/>
              </a:ext>
            </a:extLst>
          </p:cNvPr>
          <p:cNvGraphicFramePr>
            <a:graphicFrameLocks noGrp="1"/>
          </p:cNvGraphicFramePr>
          <p:nvPr>
            <p:extLst>
              <p:ext uri="{D42A27DB-BD31-4B8C-83A1-F6EECF244321}">
                <p14:modId xmlns:p14="http://schemas.microsoft.com/office/powerpoint/2010/main" val="1863488156"/>
              </p:ext>
            </p:extLst>
          </p:nvPr>
        </p:nvGraphicFramePr>
        <p:xfrm>
          <a:off x="542999" y="1606994"/>
          <a:ext cx="11105998" cy="4388217"/>
        </p:xfrm>
        <a:graphic>
          <a:graphicData uri="http://schemas.openxmlformats.org/drawingml/2006/table">
            <a:tbl>
              <a:tblPr/>
              <a:tblGrid>
                <a:gridCol w="1534770">
                  <a:extLst>
                    <a:ext uri="{9D8B030D-6E8A-4147-A177-3AD203B41FA5}">
                      <a16:colId xmlns:a16="http://schemas.microsoft.com/office/drawing/2014/main" val="2438585840"/>
                    </a:ext>
                  </a:extLst>
                </a:gridCol>
                <a:gridCol w="1669693">
                  <a:extLst>
                    <a:ext uri="{9D8B030D-6E8A-4147-A177-3AD203B41FA5}">
                      <a16:colId xmlns:a16="http://schemas.microsoft.com/office/drawing/2014/main" val="2454214651"/>
                    </a:ext>
                  </a:extLst>
                </a:gridCol>
                <a:gridCol w="2909316">
                  <a:extLst>
                    <a:ext uri="{9D8B030D-6E8A-4147-A177-3AD203B41FA5}">
                      <a16:colId xmlns:a16="http://schemas.microsoft.com/office/drawing/2014/main" val="2353589339"/>
                    </a:ext>
                  </a:extLst>
                </a:gridCol>
                <a:gridCol w="2647899">
                  <a:extLst>
                    <a:ext uri="{9D8B030D-6E8A-4147-A177-3AD203B41FA5}">
                      <a16:colId xmlns:a16="http://schemas.microsoft.com/office/drawing/2014/main" val="2965610020"/>
                    </a:ext>
                  </a:extLst>
                </a:gridCol>
                <a:gridCol w="1172160">
                  <a:extLst>
                    <a:ext uri="{9D8B030D-6E8A-4147-A177-3AD203B41FA5}">
                      <a16:colId xmlns:a16="http://schemas.microsoft.com/office/drawing/2014/main" val="3032505736"/>
                    </a:ext>
                  </a:extLst>
                </a:gridCol>
                <a:gridCol w="1172160">
                  <a:extLst>
                    <a:ext uri="{9D8B030D-6E8A-4147-A177-3AD203B41FA5}">
                      <a16:colId xmlns:a16="http://schemas.microsoft.com/office/drawing/2014/main" val="1920282561"/>
                    </a:ext>
                  </a:extLst>
                </a:gridCol>
              </a:tblGrid>
              <a:tr h="342017">
                <a:tc>
                  <a:txBody>
                    <a:bodyPr/>
                    <a:lstStyle/>
                    <a:p>
                      <a:pPr algn="ctr" rtl="0" fontAlgn="ctr">
                        <a:buNone/>
                      </a:pPr>
                      <a:r>
                        <a:rPr lang="nb-NO" sz="1100" b="1">
                          <a:solidFill>
                            <a:srgbClr val="FFFFFF"/>
                          </a:solidFill>
                          <a:effectLst/>
                        </a:rPr>
                        <a:t>Begrep</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b">
                        <a:buNone/>
                      </a:pPr>
                      <a:r>
                        <a:rPr lang="nb-NO" sz="1100" b="1">
                          <a:solidFill>
                            <a:srgbClr val="FFFFFF"/>
                          </a:solidFill>
                          <a:effectLst/>
                          <a:latin typeface="Aptos" panose="02110004020202020204"/>
                        </a:rPr>
                        <a:t>Norsk oversettelse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b">
                        <a:buNone/>
                      </a:pPr>
                      <a:r>
                        <a:rPr lang="nb-NO" sz="1100" b="1">
                          <a:solidFill>
                            <a:srgbClr val="FFFFFF"/>
                          </a:solidFill>
                          <a:effectLst/>
                        </a:rPr>
                        <a:t>Formel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b">
                        <a:buNone/>
                      </a:pPr>
                      <a:r>
                        <a:rPr lang="nb-NO" sz="1100" b="1">
                          <a:solidFill>
                            <a:srgbClr val="FFFFFF"/>
                          </a:solidFill>
                          <a:effectLst/>
                        </a:rPr>
                        <a:t>Tall fra regnskap (M USD)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ctr">
                        <a:buNone/>
                      </a:pPr>
                      <a:r>
                        <a:rPr lang="nb-NO" sz="1100" b="1">
                          <a:solidFill>
                            <a:srgbClr val="FFFFFF"/>
                          </a:solidFill>
                          <a:effectLst/>
                          <a:latin typeface="Aptos" panose="02110004020202020204"/>
                        </a:rPr>
                        <a:t>Forholdstall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lvl="0" algn="ctr">
                        <a:buNone/>
                      </a:pPr>
                      <a:endParaRPr lang="nb-NO" sz="1100" b="1">
                        <a:solidFill>
                          <a:srgbClr val="FFFFFF"/>
                        </a:solidFill>
                        <a:effectLst/>
                        <a:latin typeface="Aptos" panose="02110004020202020204"/>
                      </a:endParaRPr>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FFFFFF"/>
                      </a:solidFill>
                    </a:lnT>
                    <a:lnB w="4762">
                      <a:solidFill>
                        <a:srgbClr val="CCCCCC"/>
                      </a:solidFill>
                    </a:lnB>
                    <a:solidFill>
                      <a:srgbClr val="003E7E"/>
                    </a:solidFill>
                  </a:tcPr>
                </a:tc>
                <a:extLst>
                  <a:ext uri="{0D108BD9-81ED-4DB2-BD59-A6C34878D82A}">
                    <a16:rowId xmlns:a16="http://schemas.microsoft.com/office/drawing/2014/main" val="726755131"/>
                  </a:ext>
                </a:extLst>
              </a:tr>
              <a:tr h="342017">
                <a:tc>
                  <a:txBody>
                    <a:bodyPr/>
                    <a:lstStyle/>
                    <a:p>
                      <a:pPr rtl="0" fontAlgn="ctr">
                        <a:buNone/>
                      </a:pPr>
                      <a:r>
                        <a:rPr lang="nb-NO" sz="1100" b="0" err="1">
                          <a:effectLst/>
                          <a:latin typeface="Arial"/>
                          <a:cs typeface="Arial"/>
                        </a:rPr>
                        <a:t>Receivables</a:t>
                      </a:r>
                      <a:r>
                        <a:rPr lang="nb-NO" sz="1100" b="0">
                          <a:effectLst/>
                          <a:latin typeface="Arial"/>
                          <a:cs typeface="Arial"/>
                        </a:rPr>
                        <a:t> turnover</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lvl="0">
                        <a:buNone/>
                      </a:pPr>
                      <a:r>
                        <a:rPr lang="nb-NO" sz="1100" b="0" i="0" u="none" strike="noStrike" noProof="0">
                          <a:effectLst/>
                        </a:rPr>
                        <a:t>omsetningshastighet på kundefordringer</a:t>
                      </a:r>
                      <a:endParaRPr lang="nb-NO"/>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a:cs typeface="Arial"/>
                        </a:rPr>
                        <a:t>Revenue / </a:t>
                      </a:r>
                      <a:r>
                        <a:rPr lang="nb-NO" sz="1100" b="0" err="1">
                          <a:effectLst/>
                          <a:latin typeface="Arial"/>
                          <a:cs typeface="Arial"/>
                        </a:rPr>
                        <a:t>Average</a:t>
                      </a:r>
                      <a:r>
                        <a:rPr lang="nb-NO" sz="1100" b="0">
                          <a:effectLst/>
                          <a:latin typeface="Arial"/>
                          <a:cs typeface="Arial"/>
                        </a:rPr>
                        <a:t> </a:t>
                      </a:r>
                      <a:r>
                        <a:rPr lang="nb-NO" sz="1100" b="0" err="1">
                          <a:effectLst/>
                          <a:latin typeface="Arial"/>
                          <a:cs typeface="Arial"/>
                        </a:rPr>
                        <a:t>accounts</a:t>
                      </a:r>
                      <a:r>
                        <a:rPr lang="nb-NO" sz="1100" b="0">
                          <a:effectLst/>
                          <a:latin typeface="Arial"/>
                          <a:cs typeface="Arial"/>
                        </a:rPr>
                        <a:t> </a:t>
                      </a:r>
                      <a:r>
                        <a:rPr lang="nb-NO" sz="1100" b="0" err="1">
                          <a:effectLst/>
                          <a:latin typeface="Arial"/>
                          <a:cs typeface="Arial"/>
                        </a:rPr>
                        <a:t>receivable</a:t>
                      </a:r>
                      <a:endParaRPr lang="nb-NO" sz="1100" b="0">
                        <a:effectLst/>
                        <a:latin typeface="Arial"/>
                        <a:cs typeface="Arial"/>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3943 / 1719</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2,29</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lvl="0" algn="ctr">
                        <a:buNone/>
                      </a:pPr>
                      <a:r>
                        <a:rPr lang="nb-NO" sz="1100" b="0" i="0" u="none" strike="noStrike" noProof="0">
                          <a:effectLst/>
                        </a:rPr>
                        <a:t>Trege innbetalinger, bundet kapital.</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CCD2D8"/>
                    </a:solidFill>
                  </a:tcPr>
                </a:tc>
                <a:extLst>
                  <a:ext uri="{0D108BD9-81ED-4DB2-BD59-A6C34878D82A}">
                    <a16:rowId xmlns:a16="http://schemas.microsoft.com/office/drawing/2014/main" val="2543498155"/>
                  </a:ext>
                </a:extLst>
              </a:tr>
              <a:tr h="342017">
                <a:tc>
                  <a:txBody>
                    <a:bodyPr/>
                    <a:lstStyle/>
                    <a:p>
                      <a:pPr rtl="0" fontAlgn="ctr">
                        <a:buNone/>
                      </a:pPr>
                      <a:r>
                        <a:rPr lang="nb-NO" sz="1100" b="0">
                          <a:effectLst/>
                          <a:latin typeface="Arial"/>
                          <a:cs typeface="Arial"/>
                        </a:rPr>
                        <a:t>Profit Margin</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rtl="0" fontAlgn="t">
                        <a:buNone/>
                      </a:pPr>
                      <a:r>
                        <a:rPr lang="nb-NO" sz="1100" b="0">
                          <a:effectLst/>
                          <a:latin typeface="Arial"/>
                          <a:cs typeface="Arial"/>
                        </a:rPr>
                        <a:t>Overskuddsforhold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a:cs typeface="Arial"/>
                        </a:rPr>
                        <a:t>Net </a:t>
                      </a:r>
                      <a:r>
                        <a:rPr lang="nb-NO" sz="1100" b="0" err="1">
                          <a:effectLst/>
                          <a:latin typeface="Arial"/>
                          <a:cs typeface="Arial"/>
                        </a:rPr>
                        <a:t>income</a:t>
                      </a:r>
                      <a:r>
                        <a:rPr lang="nb-NO" sz="1100" b="0">
                          <a:effectLst/>
                          <a:latin typeface="Arial"/>
                          <a:cs typeface="Arial"/>
                        </a:rPr>
                        <a:t> / Revenue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413 / 3947</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0,10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lvl="0" algn="ctr">
                        <a:buNone/>
                      </a:pPr>
                      <a:r>
                        <a:rPr lang="nb-NO" sz="1100" b="0" i="0" u="none" strike="noStrike" noProof="0">
                          <a:effectLst/>
                        </a:rPr>
                        <a:t>moderat lønnsomhet.</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E7EAED"/>
                    </a:solidFill>
                  </a:tcPr>
                </a:tc>
                <a:extLst>
                  <a:ext uri="{0D108BD9-81ED-4DB2-BD59-A6C34878D82A}">
                    <a16:rowId xmlns:a16="http://schemas.microsoft.com/office/drawing/2014/main" val="869607166"/>
                  </a:ext>
                </a:extLst>
              </a:tr>
              <a:tr h="342017">
                <a:tc>
                  <a:txBody>
                    <a:bodyPr/>
                    <a:lstStyle/>
                    <a:p>
                      <a:pPr rtl="0" fontAlgn="ctr">
                        <a:buNone/>
                      </a:pPr>
                      <a:r>
                        <a:rPr lang="nb-NO" sz="1100" b="0">
                          <a:effectLst/>
                          <a:latin typeface="Arial"/>
                          <a:cs typeface="Arial"/>
                        </a:rPr>
                        <a:t>Return </a:t>
                      </a:r>
                      <a:r>
                        <a:rPr lang="nb-NO" sz="1100" b="0" err="1">
                          <a:effectLst/>
                          <a:latin typeface="Arial"/>
                          <a:cs typeface="Arial"/>
                        </a:rPr>
                        <a:t>on</a:t>
                      </a:r>
                      <a:r>
                        <a:rPr lang="nb-NO" sz="1100" b="0">
                          <a:effectLst/>
                          <a:latin typeface="Arial"/>
                          <a:cs typeface="Arial"/>
                        </a:rPr>
                        <a:t> </a:t>
                      </a:r>
                      <a:r>
                        <a:rPr lang="nb-NO" sz="1100" b="0" err="1">
                          <a:effectLst/>
                          <a:latin typeface="Arial"/>
                          <a:cs typeface="Arial"/>
                        </a:rPr>
                        <a:t>assets</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rtl="0" fontAlgn="t">
                        <a:buNone/>
                      </a:pPr>
                      <a:r>
                        <a:rPr lang="nb-NO" sz="1100" b="0">
                          <a:effectLst/>
                          <a:latin typeface="Arial"/>
                          <a:cs typeface="Arial"/>
                        </a:rPr>
                        <a:t>Retur på eiendeler</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0,0479</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lvl="0" algn="ctr">
                        <a:buNone/>
                      </a:pPr>
                      <a:r>
                        <a:rPr lang="nb-NO" sz="1100" b="0" i="0" u="none" strike="noStrike" noProof="0">
                          <a:effectLst/>
                        </a:rPr>
                        <a:t>lav effektivitet på eiendelene.</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CCD2D8"/>
                    </a:solidFill>
                  </a:tcPr>
                </a:tc>
                <a:extLst>
                  <a:ext uri="{0D108BD9-81ED-4DB2-BD59-A6C34878D82A}">
                    <a16:rowId xmlns:a16="http://schemas.microsoft.com/office/drawing/2014/main" val="2306820889"/>
                  </a:ext>
                </a:extLst>
              </a:tr>
              <a:tr h="342017">
                <a:tc>
                  <a:txBody>
                    <a:bodyPr/>
                    <a:lstStyle/>
                    <a:p>
                      <a:pPr rtl="0" fontAlgn="ctr">
                        <a:buNone/>
                      </a:pPr>
                      <a:r>
                        <a:rPr lang="nb-NO" sz="1100" b="0">
                          <a:effectLst/>
                          <a:latin typeface="Arial"/>
                          <a:cs typeface="Arial"/>
                        </a:rPr>
                        <a:t>Return </a:t>
                      </a:r>
                      <a:r>
                        <a:rPr lang="nb-NO" sz="1100" b="0" err="1">
                          <a:effectLst/>
                          <a:latin typeface="Arial"/>
                          <a:cs typeface="Arial"/>
                        </a:rPr>
                        <a:t>on</a:t>
                      </a:r>
                      <a:r>
                        <a:rPr lang="nb-NO" sz="1100" b="0">
                          <a:effectLst/>
                          <a:latin typeface="Arial"/>
                          <a:cs typeface="Arial"/>
                        </a:rPr>
                        <a:t> </a:t>
                      </a:r>
                      <a:r>
                        <a:rPr lang="nb-NO" sz="1100" b="0" err="1">
                          <a:effectLst/>
                          <a:latin typeface="Arial"/>
                          <a:cs typeface="Arial"/>
                        </a:rPr>
                        <a:t>equity</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rtl="0" fontAlgn="t">
                        <a:buNone/>
                      </a:pPr>
                      <a:r>
                        <a:rPr lang="nb-NO" sz="1100" b="0">
                          <a:effectLst/>
                          <a:latin typeface="Arial"/>
                          <a:cs typeface="Arial"/>
                        </a:rPr>
                        <a:t>Retur på egenkapital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0,1022</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lvl="0" algn="ctr">
                        <a:buNone/>
                      </a:pPr>
                      <a:r>
                        <a:rPr lang="nb-NO" sz="1100" b="0" i="0" u="none" strike="noStrike" noProof="0">
                          <a:effectLst/>
                        </a:rPr>
                        <a:t>akseptabel avkastning til eierne.</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E7EAED"/>
                    </a:solidFill>
                  </a:tcPr>
                </a:tc>
                <a:extLst>
                  <a:ext uri="{0D108BD9-81ED-4DB2-BD59-A6C34878D82A}">
                    <a16:rowId xmlns:a16="http://schemas.microsoft.com/office/drawing/2014/main" val="2392817604"/>
                  </a:ext>
                </a:extLst>
              </a:tr>
              <a:tr h="342017">
                <a:tc>
                  <a:txBody>
                    <a:bodyPr/>
                    <a:lstStyle/>
                    <a:p>
                      <a:pPr rtl="0" fontAlgn="ctr">
                        <a:buNone/>
                      </a:pPr>
                      <a:r>
                        <a:rPr lang="nb-NO" sz="1100" b="0" err="1">
                          <a:effectLst/>
                          <a:latin typeface="Arial"/>
                          <a:cs typeface="Arial"/>
                        </a:rPr>
                        <a:t>Earning</a:t>
                      </a:r>
                      <a:r>
                        <a:rPr lang="nb-NO" sz="1100" b="0">
                          <a:effectLst/>
                          <a:latin typeface="Arial"/>
                          <a:cs typeface="Arial"/>
                        </a:rPr>
                        <a:t> per </a:t>
                      </a:r>
                      <a:r>
                        <a:rPr lang="nb-NO" sz="1100" b="0" err="1">
                          <a:effectLst/>
                          <a:latin typeface="Arial"/>
                          <a:cs typeface="Arial"/>
                        </a:rPr>
                        <a:t>share</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rtl="0" fontAlgn="t">
                        <a:buNone/>
                      </a:pPr>
                      <a:r>
                        <a:rPr lang="nb-NO" sz="1100" b="0">
                          <a:effectLst/>
                          <a:latin typeface="Arial"/>
                          <a:cs typeface="Arial"/>
                        </a:rPr>
                        <a:t>Inntekt per aksjeandel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b">
                        <a:buNone/>
                      </a:pPr>
                      <a:r>
                        <a:rPr lang="nb-NO" sz="1100" err="1">
                          <a:effectLst/>
                          <a:latin typeface="Arial"/>
                          <a:cs typeface="Arial"/>
                        </a:rPr>
                        <a:t>Earnings</a:t>
                      </a:r>
                      <a:r>
                        <a:rPr lang="nb-NO" sz="1100">
                          <a:effectLst/>
                          <a:latin typeface="Arial"/>
                          <a:cs typeface="Arial"/>
                        </a:rPr>
                        <a:t> / </a:t>
                      </a:r>
                      <a:r>
                        <a:rPr lang="nb-NO" sz="1100" err="1">
                          <a:effectLst/>
                          <a:latin typeface="Arial"/>
                          <a:cs typeface="Arial"/>
                        </a:rPr>
                        <a:t>Outstanding</a:t>
                      </a:r>
                      <a:r>
                        <a:rPr lang="nb-NO" sz="1100">
                          <a:effectLst/>
                          <a:latin typeface="Arial"/>
                          <a:cs typeface="Arial"/>
                        </a:rPr>
                        <a:t> </a:t>
                      </a:r>
                      <a:r>
                        <a:rPr lang="nb-NO" sz="1100" err="1">
                          <a:effectLst/>
                          <a:latin typeface="Arial"/>
                          <a:cs typeface="Arial"/>
                        </a:rPr>
                        <a:t>shares</a:t>
                      </a:r>
                      <a:endParaRPr lang="nb-NO" sz="1100">
                        <a:effectLst/>
                        <a:latin typeface="Arial"/>
                        <a:cs typeface="Arial"/>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a:cs typeface="Arial"/>
                        </a:rPr>
                        <a:t>1,62 USD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lvl="0" algn="ctr">
                        <a:buNone/>
                      </a:pPr>
                      <a:r>
                        <a:rPr lang="nb-NO" sz="1100" b="0" i="0" u="none" strike="noStrike" noProof="0">
                          <a:effectLst/>
                        </a:rPr>
                        <a:t>Bedre resultat per aksje enn året før.</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CCD2D8"/>
                    </a:solidFill>
                  </a:tcPr>
                </a:tc>
                <a:extLst>
                  <a:ext uri="{0D108BD9-81ED-4DB2-BD59-A6C34878D82A}">
                    <a16:rowId xmlns:a16="http://schemas.microsoft.com/office/drawing/2014/main" val="4080684039"/>
                  </a:ext>
                </a:extLst>
              </a:tr>
              <a:tr h="342017">
                <a:tc>
                  <a:txBody>
                    <a:bodyPr/>
                    <a:lstStyle/>
                    <a:p>
                      <a:pPr rtl="0" fontAlgn="ctr">
                        <a:buNone/>
                      </a:pPr>
                      <a:r>
                        <a:rPr lang="nb-NO" sz="1100" b="0">
                          <a:effectLst/>
                          <a:latin typeface="Arial"/>
                          <a:cs typeface="Arial"/>
                        </a:rPr>
                        <a:t>PE-ratio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rtl="0" fontAlgn="t">
                        <a:buNone/>
                      </a:pPr>
                      <a:r>
                        <a:rPr lang="nb-NO" sz="1100" b="0">
                          <a:effectLst/>
                          <a:latin typeface="Arial"/>
                          <a:cs typeface="Arial"/>
                        </a:rPr>
                        <a:t>Pris-til-inntektsforhold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en-US" sz="1100" b="0">
                          <a:effectLst/>
                          <a:latin typeface="Arial"/>
                          <a:cs typeface="Arial"/>
                        </a:rPr>
                        <a:t>Share price / Earnings per share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37,09 / 1,62</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22,90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lvl="0" algn="ctr">
                        <a:buNone/>
                      </a:pPr>
                      <a:r>
                        <a:rPr lang="nb-NO" sz="1100" b="0" i="0" u="none" strike="noStrike" noProof="0">
                          <a:effectLst/>
                        </a:rPr>
                        <a:t>Høy – markedet forventer vekst.</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E7EAED"/>
                    </a:solidFill>
                  </a:tcPr>
                </a:tc>
                <a:extLst>
                  <a:ext uri="{0D108BD9-81ED-4DB2-BD59-A6C34878D82A}">
                    <a16:rowId xmlns:a16="http://schemas.microsoft.com/office/drawing/2014/main" val="970842326"/>
                  </a:ext>
                </a:extLst>
              </a:tr>
              <a:tr h="342017">
                <a:tc>
                  <a:txBody>
                    <a:bodyPr/>
                    <a:lstStyle/>
                    <a:p>
                      <a:pPr rtl="0" fontAlgn="ctr">
                        <a:buNone/>
                      </a:pPr>
                      <a:r>
                        <a:rPr lang="nb-NO" sz="1100">
                          <a:effectLst/>
                          <a:latin typeface="Arial"/>
                          <a:cs typeface="Arial"/>
                        </a:rPr>
                        <a:t>Price-sales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rtl="0" fontAlgn="t">
                        <a:buNone/>
                      </a:pPr>
                      <a:r>
                        <a:rPr lang="nb-NO" sz="1100" b="0">
                          <a:effectLst/>
                          <a:latin typeface="Arial"/>
                          <a:cs typeface="Arial"/>
                        </a:rPr>
                        <a:t>Pris-til-salg-forhold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b">
                        <a:buNone/>
                      </a:pPr>
                      <a:r>
                        <a:rPr lang="en-US" sz="1100">
                          <a:effectLst/>
                          <a:latin typeface="Arial"/>
                          <a:cs typeface="Arial"/>
                        </a:rPr>
                        <a:t>Share price / Sales per share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37,09 / 15,5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0,60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lvl="0" algn="ctr">
                        <a:buNone/>
                      </a:pPr>
                      <a:r>
                        <a:rPr lang="nb-NO" sz="1100" b="0" i="0" u="none" strike="noStrike" noProof="0">
                          <a:effectLst/>
                        </a:rPr>
                        <a:t>av – verdsettes lavt mot inntektene.</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CCD2D8"/>
                    </a:solidFill>
                  </a:tcPr>
                </a:tc>
                <a:extLst>
                  <a:ext uri="{0D108BD9-81ED-4DB2-BD59-A6C34878D82A}">
                    <a16:rowId xmlns:a16="http://schemas.microsoft.com/office/drawing/2014/main" val="3944368248"/>
                  </a:ext>
                </a:extLst>
              </a:tr>
              <a:tr h="503831">
                <a:tc>
                  <a:txBody>
                    <a:bodyPr/>
                    <a:lstStyle/>
                    <a:p>
                      <a:pPr rtl="0" fontAlgn="ctr">
                        <a:buNone/>
                      </a:pPr>
                      <a:r>
                        <a:rPr lang="nb-NO" sz="1100" b="0">
                          <a:effectLst/>
                          <a:latin typeface="Arial"/>
                          <a:cs typeface="Arial"/>
                        </a:rPr>
                        <a:t>Market to book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lvl="0">
                        <a:buNone/>
                      </a:pPr>
                      <a:r>
                        <a:rPr lang="nb-NO" sz="1100" b="0" i="0" u="none" strike="noStrike" noProof="0">
                          <a:effectLst/>
                        </a:rPr>
                        <a:t>Markedsverdi/bokført verdi</a:t>
                      </a:r>
                      <a:endParaRPr lang="nb-NO"/>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a:cs typeface="Arial"/>
                        </a:rPr>
                        <a:t>Book </a:t>
                      </a:r>
                      <a:r>
                        <a:rPr lang="nb-NO" sz="1100" b="0" err="1">
                          <a:effectLst/>
                          <a:latin typeface="Arial"/>
                          <a:cs typeface="Arial"/>
                        </a:rPr>
                        <a:t>value</a:t>
                      </a:r>
                      <a:r>
                        <a:rPr lang="nb-NO" sz="1100" b="0">
                          <a:effectLst/>
                          <a:latin typeface="Arial"/>
                          <a:cs typeface="Arial"/>
                        </a:rPr>
                        <a:t> / Market Value</a:t>
                      </a:r>
                      <a:br>
                        <a:rPr lang="nb-NO" sz="1100" b="0">
                          <a:effectLst/>
                          <a:latin typeface="Arial"/>
                          <a:cs typeface="Arial"/>
                        </a:rPr>
                      </a:br>
                      <a:endParaRPr lang="nb-NO" sz="1100" b="0">
                        <a:effectLst/>
                        <a:latin typeface="Arial"/>
                        <a:cs typeface="Arial"/>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8 076 / 4745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1,70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lvl="0" algn="ctr">
                        <a:buNone/>
                      </a:pPr>
                      <a:r>
                        <a:rPr lang="nb-NO" sz="1100" b="0" i="0" u="none" strike="noStrike" noProof="0">
                          <a:effectLst/>
                        </a:rPr>
                        <a:t>Verdsettes 1,7 × bokverdi – noe tillit i markedet.</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E7EAED"/>
                    </a:solidFill>
                  </a:tcPr>
                </a:tc>
                <a:extLst>
                  <a:ext uri="{0D108BD9-81ED-4DB2-BD59-A6C34878D82A}">
                    <a16:rowId xmlns:a16="http://schemas.microsoft.com/office/drawing/2014/main" val="3741344712"/>
                  </a:ext>
                </a:extLst>
              </a:tr>
              <a:tr h="342017">
                <a:tc>
                  <a:txBody>
                    <a:bodyPr/>
                    <a:lstStyle/>
                    <a:p>
                      <a:pPr rtl="0" fontAlgn="ctr">
                        <a:buNone/>
                      </a:pPr>
                      <a:r>
                        <a:rPr lang="nb-NO" sz="1100">
                          <a:effectLst/>
                          <a:latin typeface="Arial"/>
                          <a:cs typeface="Arial"/>
                        </a:rPr>
                        <a:t>Enterprise </a:t>
                      </a:r>
                      <a:r>
                        <a:rPr lang="nb-NO" sz="1100" err="1">
                          <a:effectLst/>
                          <a:latin typeface="Arial"/>
                          <a:cs typeface="Arial"/>
                        </a:rPr>
                        <a:t>value</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rtl="0" fontAlgn="t">
                        <a:buNone/>
                      </a:pPr>
                      <a:r>
                        <a:rPr lang="nb-NO" sz="1100" b="0">
                          <a:effectLst/>
                          <a:latin typeface="Arial"/>
                          <a:cs typeface="Arial"/>
                        </a:rPr>
                        <a:t>Bedriftsverdi</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a:cs typeface="Arial"/>
                        </a:rPr>
                        <a:t>(Market </a:t>
                      </a:r>
                      <a:r>
                        <a:rPr lang="nb-NO" sz="1100" b="0" err="1">
                          <a:effectLst/>
                          <a:latin typeface="Arial"/>
                          <a:cs typeface="Arial"/>
                        </a:rPr>
                        <a:t>value</a:t>
                      </a:r>
                      <a:r>
                        <a:rPr lang="nb-NO" sz="1100" b="0">
                          <a:effectLst/>
                          <a:latin typeface="Arial"/>
                          <a:cs typeface="Arial"/>
                        </a:rPr>
                        <a:t> + </a:t>
                      </a:r>
                      <a:r>
                        <a:rPr lang="nb-NO" sz="1100" b="0" err="1">
                          <a:effectLst/>
                          <a:latin typeface="Arial"/>
                          <a:cs typeface="Arial"/>
                        </a:rPr>
                        <a:t>debt</a:t>
                      </a:r>
                      <a:r>
                        <a:rPr lang="nb-NO" sz="1100" b="0">
                          <a:effectLst/>
                          <a:latin typeface="Arial"/>
                          <a:cs typeface="Arial"/>
                        </a:rPr>
                        <a:t>) - cash</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4745 +8822-837 </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a:cs typeface="Arial"/>
                        </a:rPr>
                        <a:t>4730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marL="0" lvl="0" indent="0" algn="ctr">
                        <a:lnSpc>
                          <a:spcPct val="100000"/>
                        </a:lnSpc>
                        <a:spcBef>
                          <a:spcPts val="0"/>
                        </a:spcBef>
                        <a:spcAft>
                          <a:spcPts val="0"/>
                        </a:spcAft>
                        <a:buNone/>
                      </a:pPr>
                      <a:r>
                        <a:rPr lang="nb-NO" sz="1100" b="0" i="0" u="none" strike="noStrike" noProof="0">
                          <a:effectLst/>
                        </a:rPr>
                        <a:t>Relativt lav selskapsverdi</a:t>
                      </a:r>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CCCCCC"/>
                      </a:solidFill>
                    </a:lnB>
                    <a:solidFill>
                      <a:srgbClr val="CCD2D8"/>
                    </a:solidFill>
                  </a:tcPr>
                </a:tc>
                <a:extLst>
                  <a:ext uri="{0D108BD9-81ED-4DB2-BD59-A6C34878D82A}">
                    <a16:rowId xmlns:a16="http://schemas.microsoft.com/office/drawing/2014/main" val="3918454456"/>
                  </a:ext>
                </a:extLst>
              </a:tr>
              <a:tr h="342017">
                <a:tc>
                  <a:txBody>
                    <a:bodyPr/>
                    <a:lstStyle/>
                    <a:p>
                      <a:pPr rtl="0" fontAlgn="ctr">
                        <a:buNone/>
                      </a:pPr>
                      <a:r>
                        <a:rPr lang="nb-NO" sz="1100">
                          <a:effectLst/>
                          <a:latin typeface="Arial"/>
                          <a:cs typeface="Arial"/>
                        </a:rPr>
                        <a:t>EBITDA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rtl="0" fontAlgn="t">
                        <a:buNone/>
                      </a:pPr>
                      <a:r>
                        <a:rPr lang="nb-NO" sz="1100" b="0">
                          <a:effectLst/>
                          <a:latin typeface="Arial"/>
                          <a:cs typeface="Arial"/>
                        </a:rPr>
                        <a:t>EBITDA-marginen</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b">
                        <a:buNone/>
                      </a:pPr>
                      <a:r>
                        <a:rPr lang="nb-NO" sz="1100">
                          <a:effectLst/>
                          <a:latin typeface="Arial"/>
                          <a:cs typeface="Arial"/>
                        </a:rPr>
                        <a:t>EBITDA / Revenue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645 / 3943</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a:cs typeface="Arial"/>
                        </a:rPr>
                        <a:t>0,16</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lvl="0" algn="ctr">
                        <a:buNone/>
                      </a:pPr>
                      <a:r>
                        <a:rPr lang="nb-NO" sz="1100" b="0" i="0" u="none" strike="noStrike" noProof="0">
                          <a:effectLst/>
                        </a:rPr>
                        <a:t>solid for industrien.</a:t>
                      </a:r>
                      <a:endParaRPr lang="nb-NO"/>
                    </a:p>
                  </a:txBody>
                  <a:tcPr marL="14287" marR="14287" marT="9524" marB="9524" anchor="ctr">
                    <a:lnL w="4763" cap="flat" cmpd="sng" algn="ctr">
                      <a:solidFill>
                        <a:srgbClr val="CCCCCC"/>
                      </a:solidFill>
                      <a:prstDash val="solid"/>
                      <a:round/>
                      <a:headEnd type="none" w="med" len="med"/>
                      <a:tailEnd type="none" w="med" len="med"/>
                    </a:lnL>
                    <a:lnR w="4762">
                      <a:solidFill>
                        <a:srgbClr val="CCCCCC"/>
                      </a:solidFill>
                    </a:lnR>
                    <a:lnT w="4762">
                      <a:solidFill>
                        <a:srgbClr val="CCCCCC"/>
                      </a:solidFill>
                    </a:lnT>
                    <a:lnB w="4762">
                      <a:solidFill>
                        <a:srgbClr val="FFFFFF"/>
                      </a:solidFill>
                    </a:lnB>
                    <a:solidFill>
                      <a:srgbClr val="E7EAED"/>
                    </a:solidFill>
                  </a:tcPr>
                </a:tc>
                <a:extLst>
                  <a:ext uri="{0D108BD9-81ED-4DB2-BD59-A6C34878D82A}">
                    <a16:rowId xmlns:a16="http://schemas.microsoft.com/office/drawing/2014/main" val="693249880"/>
                  </a:ext>
                </a:extLst>
              </a:tr>
            </a:tbl>
          </a:graphicData>
        </a:graphic>
      </p:graphicFrame>
    </p:spTree>
    <p:extLst>
      <p:ext uri="{BB962C8B-B14F-4D97-AF65-F5344CB8AC3E}">
        <p14:creationId xmlns:p14="http://schemas.microsoft.com/office/powerpoint/2010/main" val="41901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7FAA5-E018-C405-276E-BC6A568C769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367678F-4347-5D2B-9D07-182C59636CAB}"/>
              </a:ext>
            </a:extLst>
          </p:cNvPr>
          <p:cNvSpPr/>
          <p:nvPr/>
        </p:nvSpPr>
        <p:spPr>
          <a:xfrm>
            <a:off x="546089" y="382053"/>
            <a:ext cx="11110403" cy="830997"/>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nb-NO" sz="4800" b="1">
                <a:ln/>
                <a:solidFill>
                  <a:srgbClr val="003E7E"/>
                </a:solidFill>
                <a:latin typeface="Arial"/>
                <a:cs typeface="Arial"/>
              </a:rPr>
              <a:t>Regnskap:  kommentar til Tabell 2</a:t>
            </a:r>
            <a:endParaRPr lang="nb-NO" sz="4800"/>
          </a:p>
        </p:txBody>
      </p:sp>
      <p:sp>
        <p:nvSpPr>
          <p:cNvPr id="4" name="TekstSylinder 3">
            <a:extLst>
              <a:ext uri="{FF2B5EF4-FFF2-40B4-BE49-F238E27FC236}">
                <a16:creationId xmlns:a16="http://schemas.microsoft.com/office/drawing/2014/main" id="{0C4B8AC1-4E03-F2C0-8AB7-EC9871650DB2}"/>
              </a:ext>
            </a:extLst>
          </p:cNvPr>
          <p:cNvSpPr txBox="1"/>
          <p:nvPr/>
        </p:nvSpPr>
        <p:spPr>
          <a:xfrm>
            <a:off x="819151" y="1718734"/>
            <a:ext cx="1054311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Yara </a:t>
            </a:r>
            <a:r>
              <a:rPr lang="en-US" err="1">
                <a:ea typeface="+mn-lt"/>
                <a:cs typeface="+mn-lt"/>
              </a:rPr>
              <a:t>har</a:t>
            </a:r>
            <a:r>
              <a:rPr lang="en-US">
                <a:ea typeface="+mn-lt"/>
                <a:cs typeface="+mn-lt"/>
              </a:rPr>
              <a:t> </a:t>
            </a:r>
            <a:r>
              <a:rPr lang="en-US" err="1">
                <a:ea typeface="+mn-lt"/>
                <a:cs typeface="+mn-lt"/>
              </a:rPr>
              <a:t>en</a:t>
            </a:r>
            <a:r>
              <a:rPr lang="en-US">
                <a:ea typeface="+mn-lt"/>
                <a:cs typeface="+mn-lt"/>
              </a:rPr>
              <a:t> </a:t>
            </a:r>
            <a:r>
              <a:rPr lang="en-US" err="1">
                <a:ea typeface="+mn-lt"/>
                <a:cs typeface="+mn-lt"/>
              </a:rPr>
              <a:t>grei</a:t>
            </a:r>
            <a:r>
              <a:rPr lang="en-US">
                <a:ea typeface="+mn-lt"/>
                <a:cs typeface="+mn-lt"/>
              </a:rPr>
              <a:t> </a:t>
            </a:r>
            <a:r>
              <a:rPr lang="en-US" err="1">
                <a:ea typeface="+mn-lt"/>
                <a:cs typeface="+mn-lt"/>
              </a:rPr>
              <a:t>likviditet</a:t>
            </a:r>
            <a:r>
              <a:rPr lang="en-US">
                <a:ea typeface="+mn-lt"/>
                <a:cs typeface="+mn-lt"/>
              </a:rPr>
              <a:t> (Current ratio 1,6), men Quick ratio (0,83) </a:t>
            </a:r>
            <a:r>
              <a:rPr lang="en-US" err="1">
                <a:ea typeface="+mn-lt"/>
                <a:cs typeface="+mn-lt"/>
              </a:rPr>
              <a:t>og</a:t>
            </a:r>
            <a:r>
              <a:rPr lang="en-US">
                <a:ea typeface="+mn-lt"/>
                <a:cs typeface="+mn-lt"/>
              </a:rPr>
              <a:t> Cash ratio (0,2) </a:t>
            </a:r>
            <a:r>
              <a:rPr lang="en-US" err="1">
                <a:ea typeface="+mn-lt"/>
                <a:cs typeface="+mn-lt"/>
              </a:rPr>
              <a:t>viser</a:t>
            </a:r>
            <a:r>
              <a:rPr lang="en-US">
                <a:ea typeface="+mn-lt"/>
                <a:cs typeface="+mn-lt"/>
              </a:rPr>
              <a:t> at de er </a:t>
            </a:r>
            <a:r>
              <a:rPr lang="en-US" err="1">
                <a:ea typeface="+mn-lt"/>
                <a:cs typeface="+mn-lt"/>
              </a:rPr>
              <a:t>avhengige</a:t>
            </a:r>
            <a:r>
              <a:rPr lang="en-US">
                <a:ea typeface="+mn-lt"/>
                <a:cs typeface="+mn-lt"/>
              </a:rPr>
              <a:t> av </a:t>
            </a:r>
            <a:r>
              <a:rPr lang="en-US" err="1">
                <a:ea typeface="+mn-lt"/>
                <a:cs typeface="+mn-lt"/>
              </a:rPr>
              <a:t>varelager</a:t>
            </a:r>
            <a:r>
              <a:rPr lang="en-US">
                <a:ea typeface="+mn-lt"/>
                <a:cs typeface="+mn-lt"/>
              </a:rPr>
              <a:t> </a:t>
            </a:r>
            <a:r>
              <a:rPr lang="en-US" err="1">
                <a:ea typeface="+mn-lt"/>
                <a:cs typeface="+mn-lt"/>
              </a:rPr>
              <a:t>og</a:t>
            </a:r>
            <a:r>
              <a:rPr lang="en-US">
                <a:ea typeface="+mn-lt"/>
                <a:cs typeface="+mn-lt"/>
              </a:rPr>
              <a:t> </a:t>
            </a:r>
            <a:r>
              <a:rPr lang="en-US" err="1">
                <a:ea typeface="+mn-lt"/>
                <a:cs typeface="+mn-lt"/>
              </a:rPr>
              <a:t>ikke</a:t>
            </a:r>
            <a:r>
              <a:rPr lang="en-US">
                <a:ea typeface="+mn-lt"/>
                <a:cs typeface="+mn-lt"/>
              </a:rPr>
              <a:t> </a:t>
            </a:r>
            <a:r>
              <a:rPr lang="en-US" err="1">
                <a:ea typeface="+mn-lt"/>
                <a:cs typeface="+mn-lt"/>
              </a:rPr>
              <a:t>har</a:t>
            </a:r>
            <a:r>
              <a:rPr lang="en-US">
                <a:ea typeface="+mn-lt"/>
                <a:cs typeface="+mn-lt"/>
              </a:rPr>
              <a:t> </a:t>
            </a:r>
            <a:r>
              <a:rPr lang="en-US" err="1">
                <a:ea typeface="+mn-lt"/>
                <a:cs typeface="+mn-lt"/>
              </a:rPr>
              <a:t>nok</a:t>
            </a:r>
            <a:r>
              <a:rPr lang="en-US">
                <a:ea typeface="+mn-lt"/>
                <a:cs typeface="+mn-lt"/>
              </a:rPr>
              <a:t> </a:t>
            </a:r>
            <a:r>
              <a:rPr lang="en-US" err="1">
                <a:ea typeface="+mn-lt"/>
                <a:cs typeface="+mn-lt"/>
              </a:rPr>
              <a:t>kontanter</a:t>
            </a:r>
            <a:r>
              <a:rPr lang="en-US">
                <a:ea typeface="+mn-lt"/>
                <a:cs typeface="+mn-lt"/>
              </a:rPr>
              <a:t> </a:t>
            </a:r>
            <a:r>
              <a:rPr lang="en-US" err="1">
                <a:ea typeface="+mn-lt"/>
                <a:cs typeface="+mn-lt"/>
              </a:rPr>
              <a:t>til</a:t>
            </a:r>
            <a:r>
              <a:rPr lang="en-US">
                <a:ea typeface="+mn-lt"/>
                <a:cs typeface="+mn-lt"/>
              </a:rPr>
              <a:t> å </a:t>
            </a:r>
            <a:r>
              <a:rPr lang="en-US" err="1">
                <a:ea typeface="+mn-lt"/>
                <a:cs typeface="+mn-lt"/>
              </a:rPr>
              <a:t>dekke</a:t>
            </a:r>
            <a:r>
              <a:rPr lang="en-US">
                <a:ea typeface="+mn-lt"/>
                <a:cs typeface="+mn-lt"/>
              </a:rPr>
              <a:t> </a:t>
            </a:r>
            <a:r>
              <a:rPr lang="en-US" err="1">
                <a:ea typeface="+mn-lt"/>
                <a:cs typeface="+mn-lt"/>
              </a:rPr>
              <a:t>gjelden</a:t>
            </a:r>
            <a:r>
              <a:rPr lang="en-US">
                <a:ea typeface="+mn-lt"/>
                <a:cs typeface="+mn-lt"/>
              </a:rPr>
              <a:t> </a:t>
            </a:r>
            <a:r>
              <a:rPr lang="en-US" err="1">
                <a:ea typeface="+mn-lt"/>
                <a:cs typeface="+mn-lt"/>
              </a:rPr>
              <a:t>umiddelbart</a:t>
            </a:r>
            <a:r>
              <a:rPr lang="en-US">
                <a:ea typeface="+mn-lt"/>
                <a:cs typeface="+mn-lt"/>
              </a:rPr>
              <a:t>. </a:t>
            </a:r>
            <a:r>
              <a:rPr lang="en-US" err="1">
                <a:ea typeface="+mn-lt"/>
                <a:cs typeface="+mn-lt"/>
              </a:rPr>
              <a:t>Gjeldsandelen</a:t>
            </a:r>
            <a:r>
              <a:rPr lang="en-US">
                <a:ea typeface="+mn-lt"/>
                <a:cs typeface="+mn-lt"/>
              </a:rPr>
              <a:t> er </a:t>
            </a:r>
            <a:r>
              <a:rPr lang="en-US" err="1">
                <a:ea typeface="+mn-lt"/>
                <a:cs typeface="+mn-lt"/>
              </a:rPr>
              <a:t>lav</a:t>
            </a:r>
            <a:r>
              <a:rPr lang="en-US">
                <a:ea typeface="+mn-lt"/>
                <a:cs typeface="+mn-lt"/>
              </a:rPr>
              <a:t> (0,2) </a:t>
            </a:r>
            <a:r>
              <a:rPr lang="en-US" err="1">
                <a:ea typeface="+mn-lt"/>
                <a:cs typeface="+mn-lt"/>
              </a:rPr>
              <a:t>og</a:t>
            </a:r>
            <a:r>
              <a:rPr lang="en-US">
                <a:ea typeface="+mn-lt"/>
                <a:cs typeface="+mn-lt"/>
              </a:rPr>
              <a:t> </a:t>
            </a:r>
            <a:r>
              <a:rPr lang="en-US" err="1">
                <a:ea typeface="+mn-lt"/>
                <a:cs typeface="+mn-lt"/>
              </a:rPr>
              <a:t>gjeld</a:t>
            </a:r>
            <a:r>
              <a:rPr lang="en-US">
                <a:ea typeface="+mn-lt"/>
                <a:cs typeface="+mn-lt"/>
              </a:rPr>
              <a:t>/</a:t>
            </a:r>
            <a:r>
              <a:rPr lang="en-US" err="1">
                <a:ea typeface="+mn-lt"/>
                <a:cs typeface="+mn-lt"/>
              </a:rPr>
              <a:t>egenkapital</a:t>
            </a:r>
            <a:r>
              <a:rPr lang="en-US">
                <a:ea typeface="+mn-lt"/>
                <a:cs typeface="+mn-lt"/>
              </a:rPr>
              <a:t> </a:t>
            </a:r>
            <a:r>
              <a:rPr lang="en-US" err="1">
                <a:ea typeface="+mn-lt"/>
                <a:cs typeface="+mn-lt"/>
              </a:rPr>
              <a:t>på</a:t>
            </a:r>
            <a:r>
              <a:rPr lang="en-US">
                <a:ea typeface="+mn-lt"/>
                <a:cs typeface="+mn-lt"/>
              </a:rPr>
              <a:t> 0,5 </a:t>
            </a:r>
            <a:r>
              <a:rPr lang="en-US" err="1">
                <a:ea typeface="+mn-lt"/>
                <a:cs typeface="+mn-lt"/>
              </a:rPr>
              <a:t>viser</a:t>
            </a:r>
            <a:r>
              <a:rPr lang="en-US">
                <a:ea typeface="+mn-lt"/>
                <a:cs typeface="+mn-lt"/>
              </a:rPr>
              <a:t> </a:t>
            </a:r>
            <a:r>
              <a:rPr lang="en-US" err="1">
                <a:ea typeface="+mn-lt"/>
                <a:cs typeface="+mn-lt"/>
              </a:rPr>
              <a:t>finansiell</a:t>
            </a:r>
            <a:r>
              <a:rPr lang="en-US">
                <a:ea typeface="+mn-lt"/>
                <a:cs typeface="+mn-lt"/>
              </a:rPr>
              <a:t> </a:t>
            </a:r>
            <a:r>
              <a:rPr lang="en-US" err="1">
                <a:ea typeface="+mn-lt"/>
                <a:cs typeface="+mn-lt"/>
              </a:rPr>
              <a:t>stabilitet</a:t>
            </a:r>
            <a:r>
              <a:rPr lang="en-US">
                <a:ea typeface="+mn-lt"/>
                <a:cs typeface="+mn-lt"/>
              </a:rPr>
              <a:t>, </a:t>
            </a:r>
            <a:r>
              <a:rPr lang="en-US" err="1">
                <a:ea typeface="+mn-lt"/>
                <a:cs typeface="+mn-lt"/>
              </a:rPr>
              <a:t>mens</a:t>
            </a:r>
            <a:r>
              <a:rPr lang="en-US">
                <a:ea typeface="+mn-lt"/>
                <a:cs typeface="+mn-lt"/>
              </a:rPr>
              <a:t> equity multiplier </a:t>
            </a:r>
            <a:r>
              <a:rPr lang="en-US" err="1">
                <a:ea typeface="+mn-lt"/>
                <a:cs typeface="+mn-lt"/>
              </a:rPr>
              <a:t>på</a:t>
            </a:r>
            <a:r>
              <a:rPr lang="en-US">
                <a:ea typeface="+mn-lt"/>
                <a:cs typeface="+mn-lt"/>
              </a:rPr>
              <a:t> 2,1 </a:t>
            </a:r>
            <a:r>
              <a:rPr lang="en-US" err="1">
                <a:ea typeface="+mn-lt"/>
                <a:cs typeface="+mn-lt"/>
              </a:rPr>
              <a:t>tyder</a:t>
            </a:r>
            <a:r>
              <a:rPr lang="en-US">
                <a:ea typeface="+mn-lt"/>
                <a:cs typeface="+mn-lt"/>
              </a:rPr>
              <a:t> </a:t>
            </a:r>
            <a:r>
              <a:rPr lang="en-US" err="1">
                <a:ea typeface="+mn-lt"/>
                <a:cs typeface="+mn-lt"/>
              </a:rPr>
              <a:t>på</a:t>
            </a:r>
            <a:r>
              <a:rPr lang="en-US">
                <a:ea typeface="+mn-lt"/>
                <a:cs typeface="+mn-lt"/>
              </a:rPr>
              <a:t> </a:t>
            </a:r>
            <a:r>
              <a:rPr lang="en-US" err="1">
                <a:ea typeface="+mn-lt"/>
                <a:cs typeface="+mn-lt"/>
              </a:rPr>
              <a:t>moderat</a:t>
            </a:r>
            <a:r>
              <a:rPr lang="en-US">
                <a:ea typeface="+mn-lt"/>
                <a:cs typeface="+mn-lt"/>
              </a:rPr>
              <a:t> bruk av </a:t>
            </a:r>
            <a:r>
              <a:rPr lang="en-US" err="1">
                <a:ea typeface="+mn-lt"/>
                <a:cs typeface="+mn-lt"/>
              </a:rPr>
              <a:t>gjeld</a:t>
            </a:r>
            <a:r>
              <a:rPr lang="en-US">
                <a:ea typeface="+mn-lt"/>
                <a:cs typeface="+mn-lt"/>
              </a:rPr>
              <a:t>. </a:t>
            </a:r>
            <a:r>
              <a:rPr lang="en-US" err="1">
                <a:ea typeface="+mn-lt"/>
                <a:cs typeface="+mn-lt"/>
              </a:rPr>
              <a:t>Rentebetalingsevnen</a:t>
            </a:r>
            <a:r>
              <a:rPr lang="en-US">
                <a:ea typeface="+mn-lt"/>
                <a:cs typeface="+mn-lt"/>
              </a:rPr>
              <a:t> er </a:t>
            </a:r>
            <a:r>
              <a:rPr lang="en-US" err="1">
                <a:ea typeface="+mn-lt"/>
                <a:cs typeface="+mn-lt"/>
              </a:rPr>
              <a:t>sterk</a:t>
            </a:r>
            <a:r>
              <a:rPr lang="en-US">
                <a:ea typeface="+mn-lt"/>
                <a:cs typeface="+mn-lt"/>
              </a:rPr>
              <a:t> (TIE 7,5 </a:t>
            </a:r>
            <a:r>
              <a:rPr lang="en-US" err="1">
                <a:ea typeface="+mn-lt"/>
                <a:cs typeface="+mn-lt"/>
              </a:rPr>
              <a:t>og</a:t>
            </a:r>
            <a:r>
              <a:rPr lang="en-US">
                <a:ea typeface="+mn-lt"/>
                <a:cs typeface="+mn-lt"/>
              </a:rPr>
              <a:t> Cash coverage 17,2), </a:t>
            </a:r>
            <a:r>
              <a:rPr lang="en-US" err="1">
                <a:ea typeface="+mn-lt"/>
                <a:cs typeface="+mn-lt"/>
              </a:rPr>
              <a:t>noe</a:t>
            </a:r>
            <a:r>
              <a:rPr lang="en-US">
                <a:ea typeface="+mn-lt"/>
                <a:cs typeface="+mn-lt"/>
              </a:rPr>
              <a:t> </a:t>
            </a:r>
            <a:r>
              <a:rPr lang="en-US" err="1">
                <a:ea typeface="+mn-lt"/>
                <a:cs typeface="+mn-lt"/>
              </a:rPr>
              <a:t>som</a:t>
            </a:r>
            <a:r>
              <a:rPr lang="en-US">
                <a:ea typeface="+mn-lt"/>
                <a:cs typeface="+mn-lt"/>
              </a:rPr>
              <a:t> </a:t>
            </a:r>
            <a:r>
              <a:rPr lang="en-US" err="1">
                <a:ea typeface="+mn-lt"/>
                <a:cs typeface="+mn-lt"/>
              </a:rPr>
              <a:t>reduserer</a:t>
            </a:r>
            <a:r>
              <a:rPr lang="en-US">
                <a:ea typeface="+mn-lt"/>
                <a:cs typeface="+mn-lt"/>
              </a:rPr>
              <a:t> </a:t>
            </a:r>
            <a:r>
              <a:rPr lang="en-US" err="1">
                <a:ea typeface="+mn-lt"/>
                <a:cs typeface="+mn-lt"/>
              </a:rPr>
              <a:t>finansiell</a:t>
            </a:r>
            <a:r>
              <a:rPr lang="en-US">
                <a:ea typeface="+mn-lt"/>
                <a:cs typeface="+mn-lt"/>
              </a:rPr>
              <a:t> </a:t>
            </a:r>
            <a:r>
              <a:rPr lang="en-US" err="1">
                <a:ea typeface="+mn-lt"/>
                <a:cs typeface="+mn-lt"/>
              </a:rPr>
              <a:t>risiko</a:t>
            </a:r>
            <a:r>
              <a:rPr lang="en-US">
                <a:ea typeface="+mn-lt"/>
                <a:cs typeface="+mn-lt"/>
              </a:rPr>
              <a:t>. </a:t>
            </a:r>
            <a:r>
              <a:rPr lang="en-US" err="1">
                <a:ea typeface="+mn-lt"/>
                <a:cs typeface="+mn-lt"/>
              </a:rPr>
              <a:t>Lageret</a:t>
            </a:r>
            <a:r>
              <a:rPr lang="en-US">
                <a:ea typeface="+mn-lt"/>
                <a:cs typeface="+mn-lt"/>
              </a:rPr>
              <a:t> </a:t>
            </a:r>
            <a:r>
              <a:rPr lang="en-US" err="1">
                <a:ea typeface="+mn-lt"/>
                <a:cs typeface="+mn-lt"/>
              </a:rPr>
              <a:t>omsettes</a:t>
            </a:r>
            <a:r>
              <a:rPr lang="en-US">
                <a:ea typeface="+mn-lt"/>
                <a:cs typeface="+mn-lt"/>
              </a:rPr>
              <a:t> ca. 3 ganger </a:t>
            </a:r>
            <a:r>
              <a:rPr lang="en-US" err="1">
                <a:ea typeface="+mn-lt"/>
                <a:cs typeface="+mn-lt"/>
              </a:rPr>
              <a:t>i</a:t>
            </a:r>
            <a:r>
              <a:rPr lang="en-US">
                <a:ea typeface="+mn-lt"/>
                <a:cs typeface="+mn-lt"/>
              </a:rPr>
              <a:t> </a:t>
            </a:r>
            <a:r>
              <a:rPr lang="en-US" err="1">
                <a:ea typeface="+mn-lt"/>
                <a:cs typeface="+mn-lt"/>
              </a:rPr>
              <a:t>året</a:t>
            </a:r>
            <a:r>
              <a:rPr lang="en-US">
                <a:ea typeface="+mn-lt"/>
                <a:cs typeface="+mn-lt"/>
              </a:rPr>
              <a:t> (121 </a:t>
            </a:r>
            <a:r>
              <a:rPr lang="en-US" err="1">
                <a:ea typeface="+mn-lt"/>
                <a:cs typeface="+mn-lt"/>
              </a:rPr>
              <a:t>dager</a:t>
            </a:r>
            <a:r>
              <a:rPr lang="en-US">
                <a:ea typeface="+mn-lt"/>
                <a:cs typeface="+mn-lt"/>
              </a:rPr>
              <a:t> </a:t>
            </a:r>
            <a:r>
              <a:rPr lang="en-US" err="1">
                <a:ea typeface="+mn-lt"/>
                <a:cs typeface="+mn-lt"/>
              </a:rPr>
              <a:t>i</a:t>
            </a:r>
            <a:r>
              <a:rPr lang="en-US">
                <a:ea typeface="+mn-lt"/>
                <a:cs typeface="+mn-lt"/>
              </a:rPr>
              <a:t> </a:t>
            </a:r>
            <a:r>
              <a:rPr lang="en-US" err="1">
                <a:ea typeface="+mn-lt"/>
                <a:cs typeface="+mn-lt"/>
              </a:rPr>
              <a:t>snitt</a:t>
            </a:r>
            <a:r>
              <a:rPr lang="en-US">
                <a:ea typeface="+mn-lt"/>
                <a:cs typeface="+mn-lt"/>
              </a:rPr>
              <a:t>), </a:t>
            </a:r>
            <a:r>
              <a:rPr lang="en-US" err="1">
                <a:ea typeface="+mn-lt"/>
                <a:cs typeface="+mn-lt"/>
              </a:rPr>
              <a:t>som</a:t>
            </a:r>
            <a:r>
              <a:rPr lang="en-US">
                <a:ea typeface="+mn-lt"/>
                <a:cs typeface="+mn-lt"/>
              </a:rPr>
              <a:t> er </a:t>
            </a:r>
            <a:r>
              <a:rPr lang="en-US" err="1">
                <a:ea typeface="+mn-lt"/>
                <a:cs typeface="+mn-lt"/>
              </a:rPr>
              <a:t>normalt</a:t>
            </a:r>
            <a:r>
              <a:rPr lang="en-US">
                <a:ea typeface="+mn-lt"/>
                <a:cs typeface="+mn-lt"/>
              </a:rPr>
              <a:t> for </a:t>
            </a:r>
            <a:r>
              <a:rPr lang="en-US" err="1">
                <a:ea typeface="+mn-lt"/>
                <a:cs typeface="+mn-lt"/>
              </a:rPr>
              <a:t>bransjen</a:t>
            </a:r>
            <a:r>
              <a:rPr lang="en-US">
                <a:ea typeface="+mn-lt"/>
                <a:cs typeface="+mn-lt"/>
              </a:rPr>
              <a:t>. </a:t>
            </a:r>
            <a:r>
              <a:rPr lang="en-US" err="1">
                <a:ea typeface="+mn-lt"/>
                <a:cs typeface="+mn-lt"/>
              </a:rPr>
              <a:t>Totalt</a:t>
            </a:r>
            <a:r>
              <a:rPr lang="en-US">
                <a:ea typeface="+mn-lt"/>
                <a:cs typeface="+mn-lt"/>
              </a:rPr>
              <a:t> </a:t>
            </a:r>
            <a:r>
              <a:rPr lang="en-US" err="1">
                <a:ea typeface="+mn-lt"/>
                <a:cs typeface="+mn-lt"/>
              </a:rPr>
              <a:t>viser</a:t>
            </a:r>
            <a:r>
              <a:rPr lang="en-US">
                <a:ea typeface="+mn-lt"/>
                <a:cs typeface="+mn-lt"/>
              </a:rPr>
              <a:t> </a:t>
            </a:r>
            <a:r>
              <a:rPr lang="en-US" err="1">
                <a:ea typeface="+mn-lt"/>
                <a:cs typeface="+mn-lt"/>
              </a:rPr>
              <a:t>nøkkeltallene</a:t>
            </a:r>
            <a:r>
              <a:rPr lang="en-US">
                <a:ea typeface="+mn-lt"/>
                <a:cs typeface="+mn-lt"/>
              </a:rPr>
              <a:t> at Yara er et solid </a:t>
            </a:r>
            <a:r>
              <a:rPr lang="en-US" err="1">
                <a:ea typeface="+mn-lt"/>
                <a:cs typeface="+mn-lt"/>
              </a:rPr>
              <a:t>selskap</a:t>
            </a:r>
            <a:r>
              <a:rPr lang="en-US">
                <a:ea typeface="+mn-lt"/>
                <a:cs typeface="+mn-lt"/>
              </a:rPr>
              <a:t> med </a:t>
            </a:r>
            <a:r>
              <a:rPr lang="en-US" err="1">
                <a:ea typeface="+mn-lt"/>
                <a:cs typeface="+mn-lt"/>
              </a:rPr>
              <a:t>moderat</a:t>
            </a:r>
            <a:r>
              <a:rPr lang="en-US">
                <a:ea typeface="+mn-lt"/>
                <a:cs typeface="+mn-lt"/>
              </a:rPr>
              <a:t> </a:t>
            </a:r>
            <a:r>
              <a:rPr lang="en-US" err="1">
                <a:ea typeface="+mn-lt"/>
                <a:cs typeface="+mn-lt"/>
              </a:rPr>
              <a:t>risiko</a:t>
            </a:r>
            <a:r>
              <a:rPr lang="en-US">
                <a:ea typeface="+mn-lt"/>
                <a:cs typeface="+mn-lt"/>
              </a:rPr>
              <a:t> </a:t>
            </a:r>
            <a:r>
              <a:rPr lang="en-US" err="1">
                <a:ea typeface="+mn-lt"/>
                <a:cs typeface="+mn-lt"/>
              </a:rPr>
              <a:t>og</a:t>
            </a:r>
            <a:r>
              <a:rPr lang="en-US">
                <a:ea typeface="+mn-lt"/>
                <a:cs typeface="+mn-lt"/>
              </a:rPr>
              <a:t> </a:t>
            </a:r>
            <a:r>
              <a:rPr lang="en-US" err="1">
                <a:ea typeface="+mn-lt"/>
                <a:cs typeface="+mn-lt"/>
              </a:rPr>
              <a:t>jevn</a:t>
            </a:r>
            <a:r>
              <a:rPr lang="en-US">
                <a:ea typeface="+mn-lt"/>
                <a:cs typeface="+mn-lt"/>
              </a:rPr>
              <a:t> </a:t>
            </a:r>
            <a:r>
              <a:rPr lang="en-US" err="1">
                <a:ea typeface="+mn-lt"/>
                <a:cs typeface="+mn-lt"/>
              </a:rPr>
              <a:t>kontantgenerering</a:t>
            </a:r>
            <a:r>
              <a:rPr lang="en-US">
                <a:ea typeface="+mn-lt"/>
                <a:cs typeface="+mn-lt"/>
              </a:rPr>
              <a:t>, men med </a:t>
            </a:r>
            <a:r>
              <a:rPr lang="en-US" err="1">
                <a:ea typeface="+mn-lt"/>
                <a:cs typeface="+mn-lt"/>
              </a:rPr>
              <a:t>begrenset</a:t>
            </a:r>
            <a:r>
              <a:rPr lang="en-US">
                <a:ea typeface="+mn-lt"/>
                <a:cs typeface="+mn-lt"/>
              </a:rPr>
              <a:t> </a:t>
            </a:r>
            <a:r>
              <a:rPr lang="en-US" err="1">
                <a:ea typeface="+mn-lt"/>
                <a:cs typeface="+mn-lt"/>
              </a:rPr>
              <a:t>kontantlikviditet</a:t>
            </a:r>
            <a:r>
              <a:rPr lang="en-US">
                <a:ea typeface="+mn-lt"/>
                <a:cs typeface="+mn-lt"/>
              </a:rPr>
              <a:t>.</a:t>
            </a:r>
            <a:endParaRPr lang="nb-NO">
              <a:ea typeface="+mn-lt"/>
              <a:cs typeface="+mn-lt"/>
            </a:endParaRPr>
          </a:p>
        </p:txBody>
      </p:sp>
    </p:spTree>
    <p:extLst>
      <p:ext uri="{BB962C8B-B14F-4D97-AF65-F5344CB8AC3E}">
        <p14:creationId xmlns:p14="http://schemas.microsoft.com/office/powerpoint/2010/main" val="37032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2BA2EE-5898-E06C-6682-18F1E5F4E225}"/>
              </a:ext>
            </a:extLst>
          </p:cNvPr>
          <p:cNvSpPr>
            <a:spLocks noGrp="1"/>
          </p:cNvSpPr>
          <p:nvPr>
            <p:ph type="ctrTitle"/>
          </p:nvPr>
        </p:nvSpPr>
        <p:spPr/>
        <p:txBody>
          <a:bodyPr/>
          <a:lstStyle/>
          <a:p>
            <a:r>
              <a:rPr lang="nb-NO" dirty="0"/>
              <a:t>Deloppgave 2, Aksjepris og verdsetting</a:t>
            </a:r>
          </a:p>
        </p:txBody>
      </p:sp>
      <p:sp>
        <p:nvSpPr>
          <p:cNvPr id="3" name="Undertittel 2">
            <a:extLst>
              <a:ext uri="{FF2B5EF4-FFF2-40B4-BE49-F238E27FC236}">
                <a16:creationId xmlns:a16="http://schemas.microsoft.com/office/drawing/2014/main" id="{43B03ADE-8542-0F78-99D2-12AAD1D3AAA2}"/>
              </a:ext>
            </a:extLst>
          </p:cNvPr>
          <p:cNvSpPr>
            <a:spLocks noGrp="1"/>
          </p:cNvSpPr>
          <p:nvPr>
            <p:ph type="subTitle" idx="1"/>
          </p:nvPr>
        </p:nvSpPr>
        <p:spPr/>
        <p:txBody>
          <a:bodyPr/>
          <a:lstStyle/>
          <a:p>
            <a:r>
              <a:rPr lang="nb-NO" dirty="0"/>
              <a:t>Aksel Thorstad – Aslak Dypbukt </a:t>
            </a:r>
            <a:r>
              <a:rPr lang="nb-NO" dirty="0" err="1"/>
              <a:t>Grandum</a:t>
            </a:r>
            <a:r>
              <a:rPr lang="nb-NO" dirty="0"/>
              <a:t> – Kristian Mathias Røhne – Snorre Julian </a:t>
            </a:r>
            <a:r>
              <a:rPr lang="nb-NO" dirty="0" err="1"/>
              <a:t>Klarpås</a:t>
            </a:r>
            <a:endParaRPr lang="nb-NO" dirty="0"/>
          </a:p>
          <a:p>
            <a:endParaRPr lang="nb-NO" dirty="0"/>
          </a:p>
          <a:p>
            <a:endParaRPr lang="nb-NO" dirty="0"/>
          </a:p>
        </p:txBody>
      </p:sp>
    </p:spTree>
    <p:extLst>
      <p:ext uri="{BB962C8B-B14F-4D97-AF65-F5344CB8AC3E}">
        <p14:creationId xmlns:p14="http://schemas.microsoft.com/office/powerpoint/2010/main" val="123548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5EB428-E919-B6E4-2A4A-B2B896A7E69E}"/>
              </a:ext>
            </a:extLst>
          </p:cNvPr>
          <p:cNvSpPr>
            <a:spLocks noGrp="1"/>
          </p:cNvSpPr>
          <p:nvPr>
            <p:ph type="title"/>
          </p:nvPr>
        </p:nvSpPr>
        <p:spPr/>
        <p:txBody>
          <a:bodyPr/>
          <a:lstStyle/>
          <a:p>
            <a:r>
              <a:rPr lang="nb-NO" dirty="0"/>
              <a:t>Historisk prisdata for Yara:</a:t>
            </a:r>
          </a:p>
        </p:txBody>
      </p:sp>
      <p:pic>
        <p:nvPicPr>
          <p:cNvPr id="5" name="Plassholder for innhold 4">
            <a:extLst>
              <a:ext uri="{FF2B5EF4-FFF2-40B4-BE49-F238E27FC236}">
                <a16:creationId xmlns:a16="http://schemas.microsoft.com/office/drawing/2014/main" id="{D5A39072-1717-FC33-2D6C-6746547D67E2}"/>
              </a:ext>
            </a:extLst>
          </p:cNvPr>
          <p:cNvPicPr>
            <a:picLocks noGrp="1" noChangeAspect="1"/>
          </p:cNvPicPr>
          <p:nvPr>
            <p:ph idx="1"/>
          </p:nvPr>
        </p:nvPicPr>
        <p:blipFill>
          <a:blip r:embed="rId2"/>
          <a:stretch>
            <a:fillRect/>
          </a:stretch>
        </p:blipFill>
        <p:spPr>
          <a:xfrm>
            <a:off x="1704701" y="1511579"/>
            <a:ext cx="8782598" cy="4351338"/>
          </a:xfrm>
          <a:prstGeom prst="rect">
            <a:avLst/>
          </a:prstGeom>
        </p:spPr>
      </p:pic>
      <p:sp>
        <p:nvSpPr>
          <p:cNvPr id="6" name="TekstSylinder 5">
            <a:extLst>
              <a:ext uri="{FF2B5EF4-FFF2-40B4-BE49-F238E27FC236}">
                <a16:creationId xmlns:a16="http://schemas.microsoft.com/office/drawing/2014/main" id="{285241A3-A83F-A74A-B54D-CADF761408AF}"/>
              </a:ext>
            </a:extLst>
          </p:cNvPr>
          <p:cNvSpPr txBox="1"/>
          <p:nvPr/>
        </p:nvSpPr>
        <p:spPr>
          <a:xfrm>
            <a:off x="2092751" y="5862917"/>
            <a:ext cx="8394548" cy="646331"/>
          </a:xfrm>
          <a:prstGeom prst="rect">
            <a:avLst/>
          </a:prstGeom>
          <a:noFill/>
        </p:spPr>
        <p:txBody>
          <a:bodyPr wrap="square" rtlCol="0">
            <a:spAutoFit/>
          </a:bodyPr>
          <a:lstStyle/>
          <a:p>
            <a:r>
              <a:rPr lang="nb-NO" dirty="0"/>
              <a:t>Kilde: https://www.marketwatch.com/investing/stock/yar/download-data?startDate=10/14/2020&amp;endDate=10/14/2025&amp;countryCode=no</a:t>
            </a:r>
          </a:p>
        </p:txBody>
      </p:sp>
    </p:spTree>
    <p:extLst>
      <p:ext uri="{BB962C8B-B14F-4D97-AF65-F5344CB8AC3E}">
        <p14:creationId xmlns:p14="http://schemas.microsoft.com/office/powerpoint/2010/main" val="197534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642B65-1131-4764-89D0-DA4EEF21BAB8}"/>
              </a:ext>
            </a:extLst>
          </p:cNvPr>
          <p:cNvSpPr>
            <a:spLocks noGrp="1"/>
          </p:cNvSpPr>
          <p:nvPr>
            <p:ph type="title"/>
          </p:nvPr>
        </p:nvSpPr>
        <p:spPr/>
        <p:txBody>
          <a:bodyPr>
            <a:normAutofit fontScale="90000"/>
          </a:bodyPr>
          <a:lstStyle/>
          <a:p>
            <a:r>
              <a:rPr lang="nb-NO" dirty="0"/>
              <a:t>Større nyheter/hendelser som hadde direkte effekt på kursen</a:t>
            </a:r>
            <a:br>
              <a:rPr lang="nb-NO" dirty="0"/>
            </a:br>
            <a:endParaRPr lang="nb-NO" dirty="0"/>
          </a:p>
        </p:txBody>
      </p:sp>
      <p:pic>
        <p:nvPicPr>
          <p:cNvPr id="5" name="Plassholder for innhold 4">
            <a:extLst>
              <a:ext uri="{FF2B5EF4-FFF2-40B4-BE49-F238E27FC236}">
                <a16:creationId xmlns:a16="http://schemas.microsoft.com/office/drawing/2014/main" id="{2B6EDE6B-EFDF-6519-AD41-2B9E2DB31957}"/>
              </a:ext>
            </a:extLst>
          </p:cNvPr>
          <p:cNvPicPr>
            <a:picLocks noGrp="1" noChangeAspect="1"/>
          </p:cNvPicPr>
          <p:nvPr>
            <p:ph idx="1"/>
          </p:nvPr>
        </p:nvPicPr>
        <p:blipFill>
          <a:blip r:embed="rId2"/>
          <a:stretch>
            <a:fillRect/>
          </a:stretch>
        </p:blipFill>
        <p:spPr>
          <a:xfrm>
            <a:off x="1777850" y="1690688"/>
            <a:ext cx="8636299" cy="4351338"/>
          </a:xfrm>
          <a:prstGeom prst="rect">
            <a:avLst/>
          </a:prstGeom>
        </p:spPr>
      </p:pic>
    </p:spTree>
    <p:extLst>
      <p:ext uri="{BB962C8B-B14F-4D97-AF65-F5344CB8AC3E}">
        <p14:creationId xmlns:p14="http://schemas.microsoft.com/office/powerpoint/2010/main" val="264185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EFB22E-22E0-D9DB-17D6-56AC6415D9F1}"/>
              </a:ext>
            </a:extLst>
          </p:cNvPr>
          <p:cNvSpPr>
            <a:spLocks noGrp="1"/>
          </p:cNvSpPr>
          <p:nvPr>
            <p:ph type="title"/>
          </p:nvPr>
        </p:nvSpPr>
        <p:spPr>
          <a:xfrm>
            <a:off x="838200" y="365125"/>
            <a:ext cx="10515600" cy="1246859"/>
          </a:xfrm>
        </p:spPr>
        <p:txBody>
          <a:bodyPr>
            <a:normAutofit fontScale="90000"/>
          </a:bodyPr>
          <a:lstStyle/>
          <a:p>
            <a:r>
              <a:rPr lang="nb-NO" sz="4000" dirty="0"/>
              <a:t>Større nyheter/hendelser som hadde direkte effekt på kursen</a:t>
            </a:r>
            <a:br>
              <a:rPr lang="nb-NO" dirty="0"/>
            </a:br>
            <a:endParaRPr lang="nb-NO" dirty="0"/>
          </a:p>
        </p:txBody>
      </p:sp>
      <p:sp>
        <p:nvSpPr>
          <p:cNvPr id="3" name="Plassholder for innhold 2">
            <a:extLst>
              <a:ext uri="{FF2B5EF4-FFF2-40B4-BE49-F238E27FC236}">
                <a16:creationId xmlns:a16="http://schemas.microsoft.com/office/drawing/2014/main" id="{81FAAF03-3162-E59B-6AAC-9E6E1F7326E6}"/>
              </a:ext>
            </a:extLst>
          </p:cNvPr>
          <p:cNvSpPr>
            <a:spLocks noGrp="1"/>
          </p:cNvSpPr>
          <p:nvPr>
            <p:ph idx="1"/>
          </p:nvPr>
        </p:nvSpPr>
        <p:spPr>
          <a:xfrm>
            <a:off x="838200" y="1461155"/>
            <a:ext cx="10515600" cy="4715808"/>
          </a:xfrm>
        </p:spPr>
        <p:txBody>
          <a:bodyPr>
            <a:normAutofit/>
          </a:bodyPr>
          <a:lstStyle/>
          <a:p>
            <a:r>
              <a:rPr lang="nb-NO" sz="2400" dirty="0"/>
              <a:t>18.02.2021 – Grønn ammoniakk-satsing: Yara </a:t>
            </a:r>
            <a:r>
              <a:rPr lang="nb-NO" sz="2400" dirty="0" err="1"/>
              <a:t>Clean</a:t>
            </a:r>
            <a:r>
              <a:rPr lang="nb-NO" sz="2400" dirty="0"/>
              <a:t> </a:t>
            </a:r>
            <a:r>
              <a:rPr lang="nb-NO" sz="2400" dirty="0" err="1"/>
              <a:t>Ammonia</a:t>
            </a:r>
            <a:r>
              <a:rPr lang="nb-NO" sz="2400" dirty="0"/>
              <a:t> og partnerskap med Statkraft/Aker (posisjonering mot ny etterspørsel i shipping/energi). Aksjen steg i etterkant, tolket som økt strategisk opsjonsverdi. [1] </a:t>
            </a:r>
          </a:p>
          <a:p>
            <a:endParaRPr lang="nb-NO" sz="2400" dirty="0"/>
          </a:p>
          <a:p>
            <a:r>
              <a:rPr lang="nb-NO" sz="2400" dirty="0"/>
              <a:t>24.02.2022 – Invasjonen av Ukraina: Kraftig hopp i europeiske gasspriser og høy volatilitet i nitrogengjødselpriser. Yara kuttet europeisk ammoniakkproduksjon (kapasitetsutnyttelse ned mot ~35 %). Stor kursvolatilitet gjennom 2022–2023. [2]</a:t>
            </a:r>
          </a:p>
          <a:p>
            <a:pPr marL="0" indent="0">
              <a:buNone/>
            </a:pPr>
            <a:endParaRPr lang="nb-NO" sz="2400" dirty="0"/>
          </a:p>
          <a:p>
            <a:r>
              <a:rPr lang="nb-NO" sz="2400" dirty="0"/>
              <a:t>08.02.2023 – Q4/2022-rapport og utbytte: Lavere guidede gasskostnader; økt ordinært utbytte (for 2022) og ekstrautbytte tidligere signaliserte sterk kontantstrøm; positiv kursreaksjon rundt rapporten. [3] </a:t>
            </a:r>
          </a:p>
        </p:txBody>
      </p:sp>
    </p:spTree>
    <p:extLst>
      <p:ext uri="{BB962C8B-B14F-4D97-AF65-F5344CB8AC3E}">
        <p14:creationId xmlns:p14="http://schemas.microsoft.com/office/powerpoint/2010/main" val="217532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934FA-88E4-C377-46FC-2053733E17E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B79F77B-F5AF-B208-48AB-F1B4F1372A0F}"/>
              </a:ext>
            </a:extLst>
          </p:cNvPr>
          <p:cNvSpPr>
            <a:spLocks noGrp="1"/>
          </p:cNvSpPr>
          <p:nvPr>
            <p:ph type="title"/>
          </p:nvPr>
        </p:nvSpPr>
        <p:spPr>
          <a:xfrm>
            <a:off x="838200" y="365125"/>
            <a:ext cx="10515600" cy="1246859"/>
          </a:xfrm>
        </p:spPr>
        <p:txBody>
          <a:bodyPr>
            <a:normAutofit fontScale="90000"/>
          </a:bodyPr>
          <a:lstStyle/>
          <a:p>
            <a:r>
              <a:rPr lang="nb-NO" sz="4000" dirty="0"/>
              <a:t>Større nyheter/hendelser som hadde direkte effekt på kursen</a:t>
            </a:r>
            <a:br>
              <a:rPr lang="nb-NO" dirty="0"/>
            </a:br>
            <a:endParaRPr lang="nb-NO" dirty="0"/>
          </a:p>
        </p:txBody>
      </p:sp>
      <p:sp>
        <p:nvSpPr>
          <p:cNvPr id="3" name="Plassholder for innhold 2">
            <a:extLst>
              <a:ext uri="{FF2B5EF4-FFF2-40B4-BE49-F238E27FC236}">
                <a16:creationId xmlns:a16="http://schemas.microsoft.com/office/drawing/2014/main" id="{8F1B1B19-2C33-7868-009B-5177277ADF5E}"/>
              </a:ext>
            </a:extLst>
          </p:cNvPr>
          <p:cNvSpPr>
            <a:spLocks noGrp="1"/>
          </p:cNvSpPr>
          <p:nvPr>
            <p:ph idx="1"/>
          </p:nvPr>
        </p:nvSpPr>
        <p:spPr>
          <a:xfrm>
            <a:off x="838200" y="1461155"/>
            <a:ext cx="10515600" cy="4715808"/>
          </a:xfrm>
        </p:spPr>
        <p:txBody>
          <a:bodyPr>
            <a:normAutofit lnSpcReduction="10000"/>
          </a:bodyPr>
          <a:lstStyle/>
          <a:p>
            <a:r>
              <a:rPr lang="nb-NO" sz="2400" dirty="0"/>
              <a:t>Høst 2023 – Marginpress/normalisering: Etter 2022-sjokket falt nitrogenprisene/produktprisene raskere enn kostnadene → margin­kompresjon. Yara signaliserte svakere markedsbalanse og fortsatte selektiv kapasitetsdisiplin i Europa. Dette bidro til fallende kurs gjennom 2H23–2024. *[5] </a:t>
            </a:r>
          </a:p>
          <a:p>
            <a:endParaRPr lang="nb-NO" sz="2400" dirty="0"/>
          </a:p>
          <a:p>
            <a:r>
              <a:rPr lang="nb-NO" sz="2400" dirty="0"/>
              <a:t>Mai–juni 2024 – Lavt utbytte for 2023 (ex-dato ~29.05.2024): Foreslått/vedtatt 5 NOK/aksje for 2023, klart lavere enn 55 året før. Lavere utbytte + mykere marked forsterket nedsiden i 2024. *[6] </a:t>
            </a:r>
          </a:p>
          <a:p>
            <a:endParaRPr lang="nb-NO" sz="2400" dirty="0"/>
          </a:p>
          <a:p>
            <a:r>
              <a:rPr lang="nb-NO" sz="2400" dirty="0"/>
              <a:t>07.02.2025 – Q4/2024-rapport (publisert i 2025): Kjerneinntjening litt under forventning; sterk USD ga betydelig valutatap og et svakt rapportert resultat. Forslag om 5 NOK/aksje for 2024 og kostnadsprogram; negativ kursreaksjon på meldingen. [4]</a:t>
            </a:r>
          </a:p>
          <a:p>
            <a:endParaRPr lang="nb-NO" sz="2400" dirty="0"/>
          </a:p>
        </p:txBody>
      </p:sp>
    </p:spTree>
    <p:extLst>
      <p:ext uri="{BB962C8B-B14F-4D97-AF65-F5344CB8AC3E}">
        <p14:creationId xmlns:p14="http://schemas.microsoft.com/office/powerpoint/2010/main" val="159275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63F595-730D-81A7-BDDA-07CE96CAB0FE}"/>
              </a:ext>
            </a:extLst>
          </p:cNvPr>
          <p:cNvSpPr>
            <a:spLocks noGrp="1"/>
          </p:cNvSpPr>
          <p:nvPr>
            <p:ph type="title"/>
          </p:nvPr>
        </p:nvSpPr>
        <p:spPr/>
        <p:txBody>
          <a:bodyPr/>
          <a:lstStyle/>
          <a:p>
            <a:r>
              <a:rPr lang="nb-NO" dirty="0"/>
              <a:t>Kilder: Større nyheter/hendelser som hadde direkte effekt på kursen</a:t>
            </a:r>
          </a:p>
        </p:txBody>
      </p:sp>
      <p:sp>
        <p:nvSpPr>
          <p:cNvPr id="3" name="Plassholder for innhold 2">
            <a:extLst>
              <a:ext uri="{FF2B5EF4-FFF2-40B4-BE49-F238E27FC236}">
                <a16:creationId xmlns:a16="http://schemas.microsoft.com/office/drawing/2014/main" id="{143E3447-72C0-8275-7C4B-A491E90C74CA}"/>
              </a:ext>
            </a:extLst>
          </p:cNvPr>
          <p:cNvSpPr>
            <a:spLocks noGrp="1"/>
          </p:cNvSpPr>
          <p:nvPr>
            <p:ph idx="1"/>
          </p:nvPr>
        </p:nvSpPr>
        <p:spPr/>
        <p:txBody>
          <a:bodyPr>
            <a:normAutofit lnSpcReduction="10000"/>
          </a:bodyPr>
          <a:lstStyle/>
          <a:p>
            <a:r>
              <a:rPr lang="nb-NO" sz="1600" dirty="0"/>
              <a:t>[1] Yara International (18.02.2021). Yara partners </a:t>
            </a:r>
            <a:r>
              <a:rPr lang="nb-NO" sz="1600" dirty="0" err="1"/>
              <a:t>with</a:t>
            </a:r>
            <a:r>
              <a:rPr lang="nb-NO" sz="1600" dirty="0"/>
              <a:t> Statkraft and Aker </a:t>
            </a:r>
            <a:r>
              <a:rPr lang="nb-NO" sz="1600" dirty="0" err="1"/>
              <a:t>Horizons</a:t>
            </a:r>
            <a:r>
              <a:rPr lang="nb-NO" sz="1600" dirty="0"/>
              <a:t> to </a:t>
            </a:r>
            <a:r>
              <a:rPr lang="nb-NO" sz="1600" dirty="0" err="1"/>
              <a:t>establish</a:t>
            </a:r>
            <a:r>
              <a:rPr lang="nb-NO" sz="1600" dirty="0"/>
              <a:t> </a:t>
            </a:r>
            <a:r>
              <a:rPr lang="nb-NO" sz="1600" dirty="0" err="1"/>
              <a:t>Europe’s</a:t>
            </a:r>
            <a:r>
              <a:rPr lang="nb-NO" sz="1600" dirty="0"/>
              <a:t> first </a:t>
            </a:r>
            <a:r>
              <a:rPr lang="nb-NO" sz="1600" dirty="0" err="1"/>
              <a:t>large-scale</a:t>
            </a:r>
            <a:r>
              <a:rPr lang="nb-NO" sz="1600" dirty="0"/>
              <a:t> green </a:t>
            </a:r>
            <a:r>
              <a:rPr lang="nb-NO" sz="1600" dirty="0" err="1"/>
              <a:t>ammonia</a:t>
            </a:r>
            <a:r>
              <a:rPr lang="nb-NO" sz="1600" dirty="0"/>
              <a:t> </a:t>
            </a:r>
            <a:r>
              <a:rPr lang="nb-NO" sz="1600" dirty="0" err="1"/>
              <a:t>project</a:t>
            </a:r>
            <a:r>
              <a:rPr lang="nb-NO" sz="1600" dirty="0"/>
              <a:t> in Norway. ‹https://www.yara.com/corporate-releases/yara-partners-with-statkraft-and-aker-horizons-to-establish-europes-first-large-scale-green-ammonia-project-in-norway/›</a:t>
            </a:r>
          </a:p>
          <a:p>
            <a:r>
              <a:rPr lang="nb-NO" sz="1600" dirty="0"/>
              <a:t>[2] Reuters (24.02.2022). </a:t>
            </a:r>
            <a:r>
              <a:rPr lang="nb-NO" sz="1600" dirty="0" err="1"/>
              <a:t>Norway’s</a:t>
            </a:r>
            <a:r>
              <a:rPr lang="nb-NO" sz="1600" dirty="0"/>
              <a:t> Yara </a:t>
            </a:r>
            <a:r>
              <a:rPr lang="nb-NO" sz="1600" dirty="0" err="1"/>
              <a:t>cuts</a:t>
            </a:r>
            <a:r>
              <a:rPr lang="nb-NO" sz="1600" dirty="0"/>
              <a:t> European fertiliser output as gas </a:t>
            </a:r>
            <a:r>
              <a:rPr lang="nb-NO" sz="1600" dirty="0" err="1"/>
              <a:t>prices</a:t>
            </a:r>
            <a:r>
              <a:rPr lang="nb-NO" sz="1600" dirty="0"/>
              <a:t> </a:t>
            </a:r>
            <a:r>
              <a:rPr lang="nb-NO" sz="1600" dirty="0" err="1"/>
              <a:t>surge</a:t>
            </a:r>
            <a:r>
              <a:rPr lang="nb-NO" sz="1600" dirty="0"/>
              <a:t>. ‹https://www.reuters.com/article/business/energy/norways-yara-cuts-european-fertiliser-output-as-gas-prices-surge-idUSL5N2VC1F8/›</a:t>
            </a:r>
          </a:p>
          <a:p>
            <a:r>
              <a:rPr lang="nb-NO" sz="1600" dirty="0"/>
              <a:t>[3] Reuters (08.02.2023). Yara beats </a:t>
            </a:r>
            <a:r>
              <a:rPr lang="nb-NO" sz="1600" dirty="0" err="1"/>
              <a:t>forecast</a:t>
            </a:r>
            <a:r>
              <a:rPr lang="nb-NO" sz="1600" dirty="0"/>
              <a:t> in Q4; </a:t>
            </a:r>
            <a:r>
              <a:rPr lang="nb-NO" sz="1600" dirty="0" err="1"/>
              <a:t>raises</a:t>
            </a:r>
            <a:r>
              <a:rPr lang="nb-NO" sz="1600" dirty="0"/>
              <a:t> dividend. ‹https://www.reuters.com/business/yara-beats-forecast-q4-raises-dividend-2023-02-08/›</a:t>
            </a:r>
          </a:p>
          <a:p>
            <a:r>
              <a:rPr lang="nb-NO" sz="1600" dirty="0"/>
              <a:t>[4] Reuters (07.02.2025). Yara reports Q4 </a:t>
            </a:r>
            <a:r>
              <a:rPr lang="nb-NO" sz="1600" dirty="0" err="1"/>
              <a:t>core</a:t>
            </a:r>
            <a:r>
              <a:rPr lang="nb-NO" sz="1600" dirty="0"/>
              <a:t> </a:t>
            </a:r>
            <a:r>
              <a:rPr lang="nb-NO" sz="1600" dirty="0" err="1"/>
              <a:t>profit</a:t>
            </a:r>
            <a:r>
              <a:rPr lang="nb-NO" sz="1600" dirty="0"/>
              <a:t> </a:t>
            </a:r>
            <a:r>
              <a:rPr lang="nb-NO" sz="1600" dirty="0" err="1"/>
              <a:t>slightly</a:t>
            </a:r>
            <a:r>
              <a:rPr lang="nb-NO" sz="1600" dirty="0"/>
              <a:t> </a:t>
            </a:r>
            <a:r>
              <a:rPr lang="nb-NO" sz="1600" dirty="0" err="1"/>
              <a:t>below</a:t>
            </a:r>
            <a:r>
              <a:rPr lang="nb-NO" sz="1600" dirty="0"/>
              <a:t> </a:t>
            </a:r>
            <a:r>
              <a:rPr lang="nb-NO" sz="1600" dirty="0" err="1"/>
              <a:t>market</a:t>
            </a:r>
            <a:r>
              <a:rPr lang="nb-NO" sz="1600" dirty="0"/>
              <a:t> </a:t>
            </a:r>
            <a:r>
              <a:rPr lang="nb-NO" sz="1600" dirty="0" err="1"/>
              <a:t>estimates</a:t>
            </a:r>
            <a:r>
              <a:rPr lang="nb-NO" sz="1600" dirty="0"/>
              <a:t>. ‹https://www.reuters.com/markets/commodities/yara-reports-q4-core-profit-slightly-below-market-estimates-2025-02-07/›</a:t>
            </a:r>
          </a:p>
          <a:p>
            <a:r>
              <a:rPr lang="nb-NO" sz="1600" dirty="0"/>
              <a:t>[5] https://www.yara.com/corporate-releases/yara-delivers-strong-cash-flow-in-lower-margin-environment/</a:t>
            </a:r>
          </a:p>
          <a:p>
            <a:r>
              <a:rPr lang="nb-NO" sz="1600" dirty="0"/>
              <a:t>[5] https://www.reuters.com/markets/commodities/yara-q3-profit-lags-expectations-2023-10-20/</a:t>
            </a:r>
          </a:p>
          <a:p>
            <a:r>
              <a:rPr lang="nb-NO" sz="1600" dirty="0"/>
              <a:t>[6] https://www.yara.com/corporate-releases/yara-annual-general-meeting-approves-dividends-and-elects-board-members-in-line-with-nomination-committee-proposal/</a:t>
            </a:r>
          </a:p>
          <a:p>
            <a:r>
              <a:rPr lang="nb-NO" sz="1600" dirty="0"/>
              <a:t>[6] https://www.yara.com/corporate-releases/yara-international-asa-ex-dividend-nok-5.00-today</a:t>
            </a:r>
          </a:p>
        </p:txBody>
      </p:sp>
    </p:spTree>
    <p:extLst>
      <p:ext uri="{BB962C8B-B14F-4D97-AF65-F5344CB8AC3E}">
        <p14:creationId xmlns:p14="http://schemas.microsoft.com/office/powerpoint/2010/main" val="280833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D7EBC9-8C56-7DA5-5072-22D943CDCEA9}"/>
              </a:ext>
            </a:extLst>
          </p:cNvPr>
          <p:cNvSpPr>
            <a:spLocks noGrp="1"/>
          </p:cNvSpPr>
          <p:nvPr>
            <p:ph type="title"/>
          </p:nvPr>
        </p:nvSpPr>
        <p:spPr/>
        <p:txBody>
          <a:bodyPr/>
          <a:lstStyle/>
          <a:p>
            <a:r>
              <a:rPr lang="nb-NO" dirty="0"/>
              <a:t>Viktigste faktoren for bedriftens lønnsomhet</a:t>
            </a:r>
          </a:p>
        </p:txBody>
      </p:sp>
      <p:sp>
        <p:nvSpPr>
          <p:cNvPr id="3" name="Plassholder for innhold 2">
            <a:extLst>
              <a:ext uri="{FF2B5EF4-FFF2-40B4-BE49-F238E27FC236}">
                <a16:creationId xmlns:a16="http://schemas.microsoft.com/office/drawing/2014/main" id="{14801A0D-CE78-BD85-2336-A892F626262D}"/>
              </a:ext>
            </a:extLst>
          </p:cNvPr>
          <p:cNvSpPr>
            <a:spLocks noGrp="1"/>
          </p:cNvSpPr>
          <p:nvPr>
            <p:ph idx="1"/>
          </p:nvPr>
        </p:nvSpPr>
        <p:spPr/>
        <p:txBody>
          <a:bodyPr/>
          <a:lstStyle/>
          <a:p>
            <a:r>
              <a:rPr lang="nb-NO" sz="2400" dirty="0"/>
              <a:t>Lønnsomheten styres primært av </a:t>
            </a:r>
            <a:r>
              <a:rPr lang="nb-NO" sz="2400" dirty="0" err="1"/>
              <a:t>spreaden</a:t>
            </a:r>
            <a:r>
              <a:rPr lang="nb-NO" sz="2400" dirty="0"/>
              <a:t> mellom produktprisene (urea/amm./nitrater) og gasskostnaden (naturgass). </a:t>
            </a:r>
          </a:p>
          <a:p>
            <a:r>
              <a:rPr lang="nb-NO" sz="2400" dirty="0"/>
              <a:t>Gass↑ presser marginer, men kan delvis motvirkes hvis gjødselprisene stiger mer. Valuta (USD/NOK) og kapasitetsutnyttelse påvirker resultatet, mens regulering/ESG og </a:t>
            </a:r>
            <a:r>
              <a:rPr lang="nb-NO" sz="2400" dirty="0" err="1"/>
              <a:t>Clean</a:t>
            </a:r>
            <a:r>
              <a:rPr lang="nb-NO" sz="2400" dirty="0"/>
              <a:t> </a:t>
            </a:r>
            <a:r>
              <a:rPr lang="nb-NO" sz="2400" dirty="0" err="1"/>
              <a:t>Ammonia</a:t>
            </a:r>
            <a:r>
              <a:rPr lang="nb-NO" sz="2400" dirty="0"/>
              <a:t> påvirker den lange historien.</a:t>
            </a:r>
          </a:p>
          <a:p>
            <a:pPr marL="0" indent="0">
              <a:buNone/>
            </a:pPr>
            <a:endParaRPr lang="nb-NO" dirty="0"/>
          </a:p>
        </p:txBody>
      </p:sp>
    </p:spTree>
    <p:extLst>
      <p:ext uri="{BB962C8B-B14F-4D97-AF65-F5344CB8AC3E}">
        <p14:creationId xmlns:p14="http://schemas.microsoft.com/office/powerpoint/2010/main" val="298433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A5C8EB-ECC1-788B-11CB-82DC5FAD0167}"/>
              </a:ext>
            </a:extLst>
          </p:cNvPr>
          <p:cNvSpPr>
            <a:spLocks noGrp="1"/>
          </p:cNvSpPr>
          <p:nvPr>
            <p:ph type="title"/>
          </p:nvPr>
        </p:nvSpPr>
        <p:spPr/>
        <p:txBody>
          <a:bodyPr/>
          <a:lstStyle/>
          <a:p>
            <a:r>
              <a:rPr lang="nb-NO" dirty="0"/>
              <a:t>Historisk dividendeutbetaling og aksjepriser</a:t>
            </a:r>
          </a:p>
        </p:txBody>
      </p:sp>
      <p:pic>
        <p:nvPicPr>
          <p:cNvPr id="5" name="Plassholder for innhold 4">
            <a:extLst>
              <a:ext uri="{FF2B5EF4-FFF2-40B4-BE49-F238E27FC236}">
                <a16:creationId xmlns:a16="http://schemas.microsoft.com/office/drawing/2014/main" id="{3F77AF69-4465-0B9C-2351-A7DB6498F32A}"/>
              </a:ext>
            </a:extLst>
          </p:cNvPr>
          <p:cNvPicPr>
            <a:picLocks noGrp="1" noChangeAspect="1"/>
          </p:cNvPicPr>
          <p:nvPr>
            <p:ph idx="1"/>
          </p:nvPr>
        </p:nvPicPr>
        <p:blipFill>
          <a:blip r:embed="rId2"/>
          <a:stretch>
            <a:fillRect/>
          </a:stretch>
        </p:blipFill>
        <p:spPr>
          <a:xfrm>
            <a:off x="1289314" y="1508289"/>
            <a:ext cx="9613371" cy="4866637"/>
          </a:xfrm>
          <a:prstGeom prst="rect">
            <a:avLst/>
          </a:prstGeom>
        </p:spPr>
      </p:pic>
    </p:spTree>
    <p:extLst>
      <p:ext uri="{BB962C8B-B14F-4D97-AF65-F5344CB8AC3E}">
        <p14:creationId xmlns:p14="http://schemas.microsoft.com/office/powerpoint/2010/main" val="130177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487EB9-1BF4-1BBA-76AB-0A6A0F827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592" y="845592"/>
            <a:ext cx="5166815" cy="516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4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C4FDE-95A2-4B23-5DA8-54B1E395840A}"/>
              </a:ext>
            </a:extLst>
          </p:cNvPr>
          <p:cNvSpPr>
            <a:spLocks noGrp="1"/>
          </p:cNvSpPr>
          <p:nvPr>
            <p:ph type="title"/>
          </p:nvPr>
        </p:nvSpPr>
        <p:spPr/>
        <p:txBody>
          <a:bodyPr/>
          <a:lstStyle/>
          <a:p>
            <a:r>
              <a:rPr lang="nb-NO" dirty="0"/>
              <a:t>Historisk dividendeutbetaling og aksjepriser</a:t>
            </a:r>
          </a:p>
        </p:txBody>
      </p:sp>
      <p:sp>
        <p:nvSpPr>
          <p:cNvPr id="3" name="Plassholder for innhold 2">
            <a:extLst>
              <a:ext uri="{FF2B5EF4-FFF2-40B4-BE49-F238E27FC236}">
                <a16:creationId xmlns:a16="http://schemas.microsoft.com/office/drawing/2014/main" id="{CF5111FC-67CB-B29F-2092-F533B3433202}"/>
              </a:ext>
            </a:extLst>
          </p:cNvPr>
          <p:cNvSpPr>
            <a:spLocks noGrp="1"/>
          </p:cNvSpPr>
          <p:nvPr>
            <p:ph idx="1"/>
          </p:nvPr>
        </p:nvSpPr>
        <p:spPr/>
        <p:txBody>
          <a:bodyPr>
            <a:normAutofit/>
          </a:bodyPr>
          <a:lstStyle/>
          <a:p>
            <a:pPr marL="0" indent="0">
              <a:lnSpc>
                <a:spcPct val="100000"/>
              </a:lnSpc>
              <a:buNone/>
            </a:pPr>
            <a:r>
              <a:rPr lang="nb-NO" sz="2400" b="1" dirty="0"/>
              <a:t>Utbytteutbetalinger (ex-dato – beløp, NOK)</a:t>
            </a:r>
            <a:br>
              <a:rPr lang="nb-NO" sz="2400" dirty="0"/>
            </a:br>
            <a:r>
              <a:rPr lang="nb-NO" sz="2400" dirty="0"/>
              <a:t>• 16.11.2020 – 18</a:t>
            </a:r>
            <a:br>
              <a:rPr lang="nb-NO" sz="2400" dirty="0"/>
            </a:br>
            <a:r>
              <a:rPr lang="nb-NO" sz="2400" dirty="0"/>
              <a:t>• 03.05.2021 – 20</a:t>
            </a:r>
            <a:br>
              <a:rPr lang="nb-NO" sz="2400" dirty="0"/>
            </a:br>
            <a:r>
              <a:rPr lang="nb-NO" sz="2400" dirty="0"/>
              <a:t>• 06.09.2021 – 20</a:t>
            </a:r>
            <a:br>
              <a:rPr lang="nb-NO" sz="2400" dirty="0"/>
            </a:br>
            <a:r>
              <a:rPr lang="nb-NO" sz="2400" dirty="0"/>
              <a:t>• 09.05.2022 – 30</a:t>
            </a:r>
            <a:br>
              <a:rPr lang="nb-NO" sz="2400" dirty="0"/>
            </a:br>
            <a:r>
              <a:rPr lang="nb-NO" sz="2400" dirty="0"/>
              <a:t>• 05.12.2022 – 10</a:t>
            </a:r>
            <a:br>
              <a:rPr lang="nb-NO" sz="2400" dirty="0"/>
            </a:br>
            <a:r>
              <a:rPr lang="nb-NO" sz="2400" dirty="0"/>
              <a:t>• 12.06.2023 – 55</a:t>
            </a:r>
            <a:br>
              <a:rPr lang="nb-NO" sz="2400" dirty="0"/>
            </a:br>
            <a:r>
              <a:rPr lang="nb-NO" sz="2400" dirty="0"/>
              <a:t>• 27.05.2024 – 5</a:t>
            </a:r>
          </a:p>
          <a:p>
            <a:pPr marL="0" indent="0">
              <a:lnSpc>
                <a:spcPct val="100000"/>
              </a:lnSpc>
              <a:buNone/>
            </a:pPr>
            <a:endParaRPr lang="nb-NO" sz="2400" dirty="0"/>
          </a:p>
          <a:p>
            <a:pPr marL="0" indent="0">
              <a:lnSpc>
                <a:spcPct val="100000"/>
              </a:lnSpc>
              <a:buNone/>
            </a:pPr>
            <a:r>
              <a:rPr lang="nb-NO" sz="2400" dirty="0"/>
              <a:t>Kilde: https://finance.yahoo.com/chart/YAR.OL</a:t>
            </a:r>
          </a:p>
          <a:p>
            <a:pPr marL="0" indent="0">
              <a:buNone/>
            </a:pPr>
            <a:endParaRPr lang="nb-NO" dirty="0"/>
          </a:p>
        </p:txBody>
      </p:sp>
    </p:spTree>
    <p:extLst>
      <p:ext uri="{BB962C8B-B14F-4D97-AF65-F5344CB8AC3E}">
        <p14:creationId xmlns:p14="http://schemas.microsoft.com/office/powerpoint/2010/main" val="260102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823664-836D-B4F9-7DFA-0CAC30EB7E59}"/>
              </a:ext>
            </a:extLst>
          </p:cNvPr>
          <p:cNvSpPr>
            <a:spLocks noGrp="1"/>
          </p:cNvSpPr>
          <p:nvPr>
            <p:ph type="title"/>
          </p:nvPr>
        </p:nvSpPr>
        <p:spPr/>
        <p:txBody>
          <a:bodyPr/>
          <a:lstStyle/>
          <a:p>
            <a:r>
              <a:rPr lang="nb-NO" dirty="0"/>
              <a:t>Dividendekontroll</a:t>
            </a:r>
          </a:p>
        </p:txBody>
      </p:sp>
      <p:sp>
        <p:nvSpPr>
          <p:cNvPr id="7" name="Plassholder for innhold 6">
            <a:extLst>
              <a:ext uri="{FF2B5EF4-FFF2-40B4-BE49-F238E27FC236}">
                <a16:creationId xmlns:a16="http://schemas.microsoft.com/office/drawing/2014/main" id="{D77A5D33-3A94-F8DD-EA07-3C29975F8013}"/>
              </a:ext>
            </a:extLst>
          </p:cNvPr>
          <p:cNvSpPr>
            <a:spLocks noGrp="1"/>
          </p:cNvSpPr>
          <p:nvPr>
            <p:ph idx="1"/>
          </p:nvPr>
        </p:nvSpPr>
        <p:spPr/>
        <p:txBody>
          <a:bodyPr/>
          <a:lstStyle/>
          <a:p>
            <a:endParaRPr lang="nb-NO" dirty="0"/>
          </a:p>
          <a:p>
            <a:endParaRPr lang="nb-NO" dirty="0"/>
          </a:p>
          <a:p>
            <a:endParaRPr lang="nb-NO" dirty="0"/>
          </a:p>
          <a:p>
            <a:endParaRPr lang="nb-NO" dirty="0"/>
          </a:p>
          <a:p>
            <a:pPr marL="0" indent="0">
              <a:buNone/>
            </a:pPr>
            <a:endParaRPr lang="nb-NO" dirty="0"/>
          </a:p>
          <a:p>
            <a:pPr marL="0" indent="0">
              <a:buNone/>
            </a:pPr>
            <a:endParaRPr lang="nb-NO" dirty="0"/>
          </a:p>
          <a:p>
            <a:r>
              <a:rPr lang="nb-NO" sz="2400" dirty="0"/>
              <a:t>Oversikt over dividendutbytte for hvert år. Bruker D1= 20 videre for forventet dividende i dividendemodell. </a:t>
            </a:r>
          </a:p>
          <a:p>
            <a:endParaRPr lang="nb-NO" dirty="0"/>
          </a:p>
        </p:txBody>
      </p:sp>
      <p:pic>
        <p:nvPicPr>
          <p:cNvPr id="9" name="Bilde 8">
            <a:extLst>
              <a:ext uri="{FF2B5EF4-FFF2-40B4-BE49-F238E27FC236}">
                <a16:creationId xmlns:a16="http://schemas.microsoft.com/office/drawing/2014/main" id="{64351F95-D4C8-04AD-08E8-FA7885590F74}"/>
              </a:ext>
            </a:extLst>
          </p:cNvPr>
          <p:cNvPicPr>
            <a:picLocks noChangeAspect="1"/>
          </p:cNvPicPr>
          <p:nvPr/>
        </p:nvPicPr>
        <p:blipFill>
          <a:blip r:embed="rId2"/>
          <a:stretch>
            <a:fillRect/>
          </a:stretch>
        </p:blipFill>
        <p:spPr>
          <a:xfrm>
            <a:off x="838200" y="1825625"/>
            <a:ext cx="7335274" cy="2657846"/>
          </a:xfrm>
          <a:prstGeom prst="rect">
            <a:avLst/>
          </a:prstGeom>
        </p:spPr>
      </p:pic>
    </p:spTree>
    <p:extLst>
      <p:ext uri="{BB962C8B-B14F-4D97-AF65-F5344CB8AC3E}">
        <p14:creationId xmlns:p14="http://schemas.microsoft.com/office/powerpoint/2010/main" val="122482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C13AAC-A511-E1CA-186B-5603757433FC}"/>
              </a:ext>
            </a:extLst>
          </p:cNvPr>
          <p:cNvSpPr>
            <a:spLocks noGrp="1"/>
          </p:cNvSpPr>
          <p:nvPr>
            <p:ph type="title"/>
          </p:nvPr>
        </p:nvSpPr>
        <p:spPr/>
        <p:txBody>
          <a:bodyPr/>
          <a:lstStyle/>
          <a:p>
            <a:r>
              <a:rPr lang="nb-NO" dirty="0"/>
              <a:t> </a:t>
            </a:r>
            <a:r>
              <a:rPr lang="nb-NO" dirty="0" err="1"/>
              <a:t>Dividensemodell</a:t>
            </a:r>
            <a:r>
              <a:rPr lang="nb-NO" dirty="0"/>
              <a:t> (</a:t>
            </a:r>
            <a:r>
              <a:rPr lang="nb-NO" dirty="0" err="1"/>
              <a:t>implied</a:t>
            </a:r>
            <a:r>
              <a:rPr lang="nb-NO" dirty="0"/>
              <a:t> r og modell-pris)</a:t>
            </a:r>
          </a:p>
        </p:txBody>
      </p:sp>
      <p:sp>
        <p:nvSpPr>
          <p:cNvPr id="3" name="Plassholder for innhold 2">
            <a:extLst>
              <a:ext uri="{FF2B5EF4-FFF2-40B4-BE49-F238E27FC236}">
                <a16:creationId xmlns:a16="http://schemas.microsoft.com/office/drawing/2014/main" id="{065D0EF8-DBA8-9430-3436-02F9E628D807}"/>
              </a:ext>
            </a:extLst>
          </p:cNvPr>
          <p:cNvSpPr>
            <a:spLocks noGrp="1"/>
          </p:cNvSpPr>
          <p:nvPr>
            <p:ph idx="1"/>
          </p:nvPr>
        </p:nvSpPr>
        <p:spPr/>
        <p:txBody>
          <a:bodyPr/>
          <a:lstStyle/>
          <a:p>
            <a:endParaRPr lang="nb-NO" sz="1800" dirty="0"/>
          </a:p>
          <a:p>
            <a:endParaRPr lang="nb-NO" sz="1800" dirty="0"/>
          </a:p>
          <a:p>
            <a:endParaRPr lang="nb-NO" sz="1800" dirty="0"/>
          </a:p>
          <a:p>
            <a:endParaRPr lang="nb-NO" sz="1800" dirty="0"/>
          </a:p>
          <a:p>
            <a:endParaRPr lang="nb-NO" sz="1800" dirty="0"/>
          </a:p>
          <a:p>
            <a:endParaRPr lang="nb-NO" sz="1800" dirty="0"/>
          </a:p>
          <a:p>
            <a:endParaRPr lang="nb-NO" sz="1800" dirty="0"/>
          </a:p>
          <a:p>
            <a:endParaRPr lang="nb-NO" sz="1800" dirty="0"/>
          </a:p>
          <a:p>
            <a:endParaRPr lang="nb-NO" sz="1800" dirty="0"/>
          </a:p>
          <a:p>
            <a:r>
              <a:rPr lang="nb-NO" sz="1800" dirty="0"/>
              <a:t>Så med en g = 1%, og r= 6,35%, får vi en modellpris som ligger svært nærme markedspris (375,3 NOK). Dette støtter at markedet priser inn en normalisering av utbytte mot et middels nivå (ikke varig 5 eller 55 NOK), og at aksjen fremstår omtrent rett priset gitt moderate forutsetninger for g og D1.</a:t>
            </a:r>
          </a:p>
          <a:p>
            <a:endParaRPr lang="nb-NO" dirty="0"/>
          </a:p>
        </p:txBody>
      </p:sp>
      <p:pic>
        <p:nvPicPr>
          <p:cNvPr id="5" name="Plassholder for innhold 4">
            <a:extLst>
              <a:ext uri="{FF2B5EF4-FFF2-40B4-BE49-F238E27FC236}">
                <a16:creationId xmlns:a16="http://schemas.microsoft.com/office/drawing/2014/main" id="{1FAEA940-E397-525F-C0D8-F9400070EF87}"/>
              </a:ext>
            </a:extLst>
          </p:cNvPr>
          <p:cNvPicPr>
            <a:picLocks noChangeAspect="1"/>
          </p:cNvPicPr>
          <p:nvPr/>
        </p:nvPicPr>
        <p:blipFill>
          <a:blip r:embed="rId2"/>
          <a:stretch>
            <a:fillRect/>
          </a:stretch>
        </p:blipFill>
        <p:spPr>
          <a:xfrm>
            <a:off x="1733747" y="1461731"/>
            <a:ext cx="3658384" cy="3640655"/>
          </a:xfrm>
          <a:prstGeom prst="rect">
            <a:avLst/>
          </a:prstGeom>
        </p:spPr>
      </p:pic>
      <p:pic>
        <p:nvPicPr>
          <p:cNvPr id="6" name="Bilde 5">
            <a:extLst>
              <a:ext uri="{FF2B5EF4-FFF2-40B4-BE49-F238E27FC236}">
                <a16:creationId xmlns:a16="http://schemas.microsoft.com/office/drawing/2014/main" id="{4A6E3EDB-FB3D-F480-5EDF-12F728068D68}"/>
              </a:ext>
            </a:extLst>
          </p:cNvPr>
          <p:cNvPicPr>
            <a:picLocks noChangeAspect="1"/>
          </p:cNvPicPr>
          <p:nvPr/>
        </p:nvPicPr>
        <p:blipFill>
          <a:blip r:embed="rId3"/>
          <a:stretch>
            <a:fillRect/>
          </a:stretch>
        </p:blipFill>
        <p:spPr>
          <a:xfrm>
            <a:off x="5803769" y="1461731"/>
            <a:ext cx="4496210" cy="3640655"/>
          </a:xfrm>
          <a:prstGeom prst="rect">
            <a:avLst/>
          </a:prstGeom>
        </p:spPr>
      </p:pic>
    </p:spTree>
    <p:extLst>
      <p:ext uri="{BB962C8B-B14F-4D97-AF65-F5344CB8AC3E}">
        <p14:creationId xmlns:p14="http://schemas.microsoft.com/office/powerpoint/2010/main" val="305555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D465E6-3820-4253-A04E-FC6ED4993DAB}"/>
              </a:ext>
            </a:extLst>
          </p:cNvPr>
          <p:cNvSpPr>
            <a:spLocks noGrp="1"/>
          </p:cNvSpPr>
          <p:nvPr>
            <p:ph type="ctrTitle"/>
          </p:nvPr>
        </p:nvSpPr>
        <p:spPr/>
        <p:txBody>
          <a:bodyPr/>
          <a:lstStyle/>
          <a:p>
            <a:r>
              <a:rPr lang="nb-NO" dirty="0"/>
              <a:t>Deloppgave 3, Avkastning</a:t>
            </a:r>
          </a:p>
        </p:txBody>
      </p:sp>
      <p:sp>
        <p:nvSpPr>
          <p:cNvPr id="3" name="Undertittel 2">
            <a:extLst>
              <a:ext uri="{FF2B5EF4-FFF2-40B4-BE49-F238E27FC236}">
                <a16:creationId xmlns:a16="http://schemas.microsoft.com/office/drawing/2014/main" id="{946E3669-5B2D-94D4-74F2-379BBB35C370}"/>
              </a:ext>
            </a:extLst>
          </p:cNvPr>
          <p:cNvSpPr>
            <a:spLocks noGrp="1"/>
          </p:cNvSpPr>
          <p:nvPr>
            <p:ph type="subTitle" idx="1"/>
          </p:nvPr>
        </p:nvSpPr>
        <p:spPr/>
        <p:txBody>
          <a:bodyPr/>
          <a:lstStyle/>
          <a:p>
            <a:r>
              <a:rPr lang="nb-NO" dirty="0"/>
              <a:t>Aslak Dypbukt </a:t>
            </a:r>
            <a:r>
              <a:rPr lang="nb-NO" dirty="0" err="1"/>
              <a:t>Grandum</a:t>
            </a:r>
            <a:r>
              <a:rPr lang="nb-NO" dirty="0"/>
              <a:t> – Kristian Mathias Røhne –</a:t>
            </a:r>
            <a:br>
              <a:rPr lang="nb-NO" dirty="0"/>
            </a:br>
            <a:r>
              <a:rPr lang="nb-NO" dirty="0"/>
              <a:t>Snorre Julian </a:t>
            </a:r>
            <a:r>
              <a:rPr lang="nb-NO" dirty="0" err="1"/>
              <a:t>Klarpås</a:t>
            </a:r>
            <a:endParaRPr lang="nb-NO" dirty="0"/>
          </a:p>
          <a:p>
            <a:br>
              <a:rPr lang="nb-NO" dirty="0"/>
            </a:br>
            <a:endParaRPr lang="nb-NO" dirty="0"/>
          </a:p>
        </p:txBody>
      </p:sp>
    </p:spTree>
    <p:extLst>
      <p:ext uri="{BB962C8B-B14F-4D97-AF65-F5344CB8AC3E}">
        <p14:creationId xmlns:p14="http://schemas.microsoft.com/office/powerpoint/2010/main" val="229431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37EC41-5B85-58D6-FB42-39D1CF02E617}"/>
              </a:ext>
            </a:extLst>
          </p:cNvPr>
          <p:cNvSpPr>
            <a:spLocks noGrp="1"/>
          </p:cNvSpPr>
          <p:nvPr>
            <p:ph type="ctrTitle"/>
          </p:nvPr>
        </p:nvSpPr>
        <p:spPr/>
        <p:txBody>
          <a:bodyPr/>
          <a:lstStyle/>
          <a:p>
            <a:r>
              <a:rPr lang="nb-NO" dirty="0"/>
              <a:t>1. Last ned en passende referanseindeks</a:t>
            </a:r>
          </a:p>
        </p:txBody>
      </p:sp>
      <p:sp>
        <p:nvSpPr>
          <p:cNvPr id="3" name="Undertittel 2">
            <a:extLst>
              <a:ext uri="{FF2B5EF4-FFF2-40B4-BE49-F238E27FC236}">
                <a16:creationId xmlns:a16="http://schemas.microsoft.com/office/drawing/2014/main" id="{40364F18-2A78-3D95-C92F-2CE2BB95A875}"/>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524559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CDECC7-66FF-E964-3A24-352EDD4F3D91}"/>
              </a:ext>
            </a:extLst>
          </p:cNvPr>
          <p:cNvSpPr>
            <a:spLocks noGrp="1"/>
          </p:cNvSpPr>
          <p:nvPr>
            <p:ph type="title"/>
          </p:nvPr>
        </p:nvSpPr>
        <p:spPr/>
        <p:txBody>
          <a:bodyPr/>
          <a:lstStyle/>
          <a:p>
            <a:r>
              <a:rPr lang="nb-NO" dirty="0"/>
              <a:t>1. Last ned en passende referanseindeks</a:t>
            </a:r>
          </a:p>
        </p:txBody>
      </p:sp>
      <p:sp>
        <p:nvSpPr>
          <p:cNvPr id="3" name="Plassholder for innhold 2">
            <a:extLst>
              <a:ext uri="{FF2B5EF4-FFF2-40B4-BE49-F238E27FC236}">
                <a16:creationId xmlns:a16="http://schemas.microsoft.com/office/drawing/2014/main" id="{C3C9330C-B16D-2600-02CA-76F43458250C}"/>
              </a:ext>
            </a:extLst>
          </p:cNvPr>
          <p:cNvSpPr>
            <a:spLocks noGrp="1"/>
          </p:cNvSpPr>
          <p:nvPr>
            <p:ph idx="1"/>
          </p:nvPr>
        </p:nvSpPr>
        <p:spPr/>
        <p:txBody>
          <a:bodyPr/>
          <a:lstStyle/>
          <a:p>
            <a:r>
              <a:rPr lang="nb-NO" dirty="0"/>
              <a:t>Vi lastet ned pris-data for OSEBX (Oslo-Børs), fra de 5 siste årene, for referanseindeks til Yara. </a:t>
            </a:r>
          </a:p>
          <a:p>
            <a:pPr marL="0" indent="0">
              <a:buNone/>
            </a:pPr>
            <a:endParaRPr lang="nb-NO" dirty="0"/>
          </a:p>
          <a:p>
            <a:r>
              <a:rPr lang="nb-NO" dirty="0"/>
              <a:t>https://www.investing.com/indices/ose-benchamrk-historical-data</a:t>
            </a:r>
          </a:p>
        </p:txBody>
      </p:sp>
    </p:spTree>
    <p:extLst>
      <p:ext uri="{BB962C8B-B14F-4D97-AF65-F5344CB8AC3E}">
        <p14:creationId xmlns:p14="http://schemas.microsoft.com/office/powerpoint/2010/main" val="3232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E4C3-8B71-2161-0B40-455E5067F24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498B1F0-18AF-49ED-AF57-5FA2FD2B4C9E}"/>
              </a:ext>
            </a:extLst>
          </p:cNvPr>
          <p:cNvSpPr>
            <a:spLocks noGrp="1"/>
          </p:cNvSpPr>
          <p:nvPr>
            <p:ph type="ctrTitle"/>
          </p:nvPr>
        </p:nvSpPr>
        <p:spPr/>
        <p:txBody>
          <a:bodyPr>
            <a:normAutofit fontScale="90000"/>
          </a:bodyPr>
          <a:lstStyle/>
          <a:p>
            <a:r>
              <a:rPr lang="nb-NO" dirty="0"/>
              <a:t>2. </a:t>
            </a:r>
            <a:r>
              <a:rPr lang="nb-NO" dirty="0" err="1"/>
              <a:t>Beregn</a:t>
            </a:r>
            <a:r>
              <a:rPr lang="nb-NO" dirty="0"/>
              <a:t> historisk avkastning og lag en tabell med oppsummeringsstatistikk</a:t>
            </a:r>
          </a:p>
        </p:txBody>
      </p:sp>
      <p:sp>
        <p:nvSpPr>
          <p:cNvPr id="3" name="Undertittel 2">
            <a:extLst>
              <a:ext uri="{FF2B5EF4-FFF2-40B4-BE49-F238E27FC236}">
                <a16:creationId xmlns:a16="http://schemas.microsoft.com/office/drawing/2014/main" id="{F561420D-96F5-1F76-1790-8389CF2BBD8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76916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A2A71-A60E-17F6-C80E-837BE05EE850}"/>
              </a:ext>
            </a:extLst>
          </p:cNvPr>
          <p:cNvSpPr>
            <a:spLocks noGrp="1"/>
          </p:cNvSpPr>
          <p:nvPr>
            <p:ph type="title"/>
          </p:nvPr>
        </p:nvSpPr>
        <p:spPr/>
        <p:txBody>
          <a:bodyPr/>
          <a:lstStyle/>
          <a:p>
            <a:r>
              <a:rPr lang="nb-NO" dirty="0"/>
              <a:t>2. </a:t>
            </a:r>
            <a:r>
              <a:rPr lang="nb-NO" dirty="0" err="1"/>
              <a:t>Beregn</a:t>
            </a:r>
            <a:r>
              <a:rPr lang="nb-NO" dirty="0"/>
              <a:t> historisk avkastning og lag en tabell med oppsummeringsstatistikk</a:t>
            </a:r>
          </a:p>
        </p:txBody>
      </p:sp>
      <p:pic>
        <p:nvPicPr>
          <p:cNvPr id="5" name="Plassholder for innhold 4">
            <a:extLst>
              <a:ext uri="{FF2B5EF4-FFF2-40B4-BE49-F238E27FC236}">
                <a16:creationId xmlns:a16="http://schemas.microsoft.com/office/drawing/2014/main" id="{2BB87A14-AD08-ABAE-4644-7BDD1EB893EB}"/>
              </a:ext>
            </a:extLst>
          </p:cNvPr>
          <p:cNvPicPr>
            <a:picLocks noGrp="1" noChangeAspect="1"/>
          </p:cNvPicPr>
          <p:nvPr>
            <p:ph idx="1"/>
          </p:nvPr>
        </p:nvPicPr>
        <p:blipFill>
          <a:blip r:embed="rId2"/>
          <a:stretch>
            <a:fillRect/>
          </a:stretch>
        </p:blipFill>
        <p:spPr>
          <a:xfrm>
            <a:off x="838200" y="2328471"/>
            <a:ext cx="5992061" cy="819264"/>
          </a:xfrm>
          <a:prstGeom prst="rect">
            <a:avLst/>
          </a:prstGeom>
        </p:spPr>
      </p:pic>
      <p:pic>
        <p:nvPicPr>
          <p:cNvPr id="7" name="Bilde 6">
            <a:extLst>
              <a:ext uri="{FF2B5EF4-FFF2-40B4-BE49-F238E27FC236}">
                <a16:creationId xmlns:a16="http://schemas.microsoft.com/office/drawing/2014/main" id="{7649240F-BFE1-E851-5980-DBF73CBE8D16}"/>
              </a:ext>
            </a:extLst>
          </p:cNvPr>
          <p:cNvPicPr>
            <a:picLocks noChangeAspect="1"/>
          </p:cNvPicPr>
          <p:nvPr/>
        </p:nvPicPr>
        <p:blipFill>
          <a:blip r:embed="rId3"/>
          <a:stretch>
            <a:fillRect/>
          </a:stretch>
        </p:blipFill>
        <p:spPr>
          <a:xfrm>
            <a:off x="838200" y="3452047"/>
            <a:ext cx="5906324" cy="1609950"/>
          </a:xfrm>
          <a:prstGeom prst="rect">
            <a:avLst/>
          </a:prstGeom>
        </p:spPr>
      </p:pic>
      <p:pic>
        <p:nvPicPr>
          <p:cNvPr id="11" name="Bilde 10">
            <a:extLst>
              <a:ext uri="{FF2B5EF4-FFF2-40B4-BE49-F238E27FC236}">
                <a16:creationId xmlns:a16="http://schemas.microsoft.com/office/drawing/2014/main" id="{1171E810-5B14-AF79-25D1-DFD83DDC1DE6}"/>
              </a:ext>
            </a:extLst>
          </p:cNvPr>
          <p:cNvPicPr>
            <a:picLocks noChangeAspect="1"/>
          </p:cNvPicPr>
          <p:nvPr/>
        </p:nvPicPr>
        <p:blipFill>
          <a:blip r:embed="rId4"/>
          <a:stretch>
            <a:fillRect/>
          </a:stretch>
        </p:blipFill>
        <p:spPr>
          <a:xfrm>
            <a:off x="7142006" y="2589688"/>
            <a:ext cx="4582164" cy="1867161"/>
          </a:xfrm>
          <a:prstGeom prst="rect">
            <a:avLst/>
          </a:prstGeom>
        </p:spPr>
      </p:pic>
    </p:spTree>
    <p:extLst>
      <p:ext uri="{BB962C8B-B14F-4D97-AF65-F5344CB8AC3E}">
        <p14:creationId xmlns:p14="http://schemas.microsoft.com/office/powerpoint/2010/main" val="330871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F536E7-B92F-EC71-33FE-0FE4884E8291}"/>
              </a:ext>
            </a:extLst>
          </p:cNvPr>
          <p:cNvSpPr>
            <a:spLocks noGrp="1"/>
          </p:cNvSpPr>
          <p:nvPr>
            <p:ph type="title"/>
          </p:nvPr>
        </p:nvSpPr>
        <p:spPr/>
        <p:txBody>
          <a:bodyPr/>
          <a:lstStyle/>
          <a:p>
            <a:r>
              <a:rPr lang="nb-NO" dirty="0"/>
              <a:t>2. </a:t>
            </a:r>
            <a:r>
              <a:rPr lang="nb-NO" dirty="0" err="1"/>
              <a:t>Beregn</a:t>
            </a:r>
            <a:r>
              <a:rPr lang="nb-NO" dirty="0"/>
              <a:t> historisk avkastning og lag en tabell med oppsummeringsstatistikk</a:t>
            </a:r>
          </a:p>
        </p:txBody>
      </p:sp>
      <p:sp>
        <p:nvSpPr>
          <p:cNvPr id="3" name="Plassholder for innhold 2">
            <a:extLst>
              <a:ext uri="{FF2B5EF4-FFF2-40B4-BE49-F238E27FC236}">
                <a16:creationId xmlns:a16="http://schemas.microsoft.com/office/drawing/2014/main" id="{7D47B801-27C2-2D6A-0D11-963836654882}"/>
              </a:ext>
            </a:extLst>
          </p:cNvPr>
          <p:cNvSpPr>
            <a:spLocks noGrp="1"/>
          </p:cNvSpPr>
          <p:nvPr>
            <p:ph idx="1"/>
          </p:nvPr>
        </p:nvSpPr>
        <p:spPr/>
        <p:txBody>
          <a:bodyPr/>
          <a:lstStyle/>
          <a:p>
            <a:endParaRPr lang="nb-NO" dirty="0"/>
          </a:p>
          <a:p>
            <a:endParaRPr lang="nb-NO" dirty="0"/>
          </a:p>
          <a:p>
            <a:r>
              <a:rPr lang="nb-NO" dirty="0"/>
              <a:t>Yara viser lavere gjennomsnittlig avkastning, men betydelig høyere volatilitet enn referanseindeksen OSEBX.</a:t>
            </a:r>
          </a:p>
          <a:p>
            <a:r>
              <a:rPr lang="nb-NO" dirty="0"/>
              <a:t>Fordelingen av avkastningene har negativ skjevhet og høy </a:t>
            </a:r>
            <a:r>
              <a:rPr lang="nb-NO" dirty="0" err="1"/>
              <a:t>kurtosis</a:t>
            </a:r>
            <a:r>
              <a:rPr lang="nb-NO" dirty="0"/>
              <a:t>, noe som innebærer risiko for uventede store tap.</a:t>
            </a:r>
          </a:p>
          <a:p>
            <a:r>
              <a:rPr lang="nb-NO" dirty="0"/>
              <a:t>Høy volatilitet og lavere gjennomsnittlig avkastning indikerer at Yara har vært mer usikker og syklisk enn markedet i analyseperioden.</a:t>
            </a:r>
          </a:p>
          <a:p>
            <a:endParaRPr lang="nb-NO" dirty="0"/>
          </a:p>
        </p:txBody>
      </p:sp>
      <p:pic>
        <p:nvPicPr>
          <p:cNvPr id="5" name="Bilde 4">
            <a:extLst>
              <a:ext uri="{FF2B5EF4-FFF2-40B4-BE49-F238E27FC236}">
                <a16:creationId xmlns:a16="http://schemas.microsoft.com/office/drawing/2014/main" id="{7649ABD9-2B71-FBCC-B82D-C6DBB07D599E}"/>
              </a:ext>
            </a:extLst>
          </p:cNvPr>
          <p:cNvPicPr>
            <a:picLocks noChangeAspect="1"/>
          </p:cNvPicPr>
          <p:nvPr/>
        </p:nvPicPr>
        <p:blipFill>
          <a:blip r:embed="rId2"/>
          <a:stretch>
            <a:fillRect/>
          </a:stretch>
        </p:blipFill>
        <p:spPr>
          <a:xfrm>
            <a:off x="838200" y="1825625"/>
            <a:ext cx="6401693" cy="762106"/>
          </a:xfrm>
          <a:prstGeom prst="rect">
            <a:avLst/>
          </a:prstGeom>
        </p:spPr>
      </p:pic>
    </p:spTree>
    <p:extLst>
      <p:ext uri="{BB962C8B-B14F-4D97-AF65-F5344CB8AC3E}">
        <p14:creationId xmlns:p14="http://schemas.microsoft.com/office/powerpoint/2010/main" val="141353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90BBC3-8C27-AF88-248F-8615E2CA635E}"/>
              </a:ext>
            </a:extLst>
          </p:cNvPr>
          <p:cNvSpPr>
            <a:spLocks noGrp="1"/>
          </p:cNvSpPr>
          <p:nvPr>
            <p:ph type="title"/>
          </p:nvPr>
        </p:nvSpPr>
        <p:spPr/>
        <p:txBody>
          <a:bodyPr/>
          <a:lstStyle/>
          <a:p>
            <a:r>
              <a:rPr lang="nb-NO" dirty="0"/>
              <a:t>3. Diskuter og analyser prisbaner og avkastningsstatistikk</a:t>
            </a:r>
          </a:p>
        </p:txBody>
      </p:sp>
      <p:sp>
        <p:nvSpPr>
          <p:cNvPr id="3" name="Plassholder for tekst 2">
            <a:extLst>
              <a:ext uri="{FF2B5EF4-FFF2-40B4-BE49-F238E27FC236}">
                <a16:creationId xmlns:a16="http://schemas.microsoft.com/office/drawing/2014/main" id="{0547E7B2-149D-F9E9-B3BC-94366E74A9BB}"/>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97199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D6B19-E14E-45F9-BF9F-3FD536AC4098}"/>
              </a:ext>
            </a:extLst>
          </p:cNvPr>
          <p:cNvSpPr>
            <a:spLocks noGrp="1"/>
          </p:cNvSpPr>
          <p:nvPr>
            <p:ph idx="1"/>
          </p:nvPr>
        </p:nvSpPr>
        <p:spPr/>
        <p:txBody>
          <a:bodyPr vert="horz" lIns="91440" tIns="45720" rIns="91440" bIns="45720" rtlCol="0" anchor="t">
            <a:normAutofit/>
          </a:bodyPr>
          <a:lstStyle/>
          <a:p>
            <a:endParaRPr lang="nb-NO" sz="2400"/>
          </a:p>
          <a:p>
            <a:pPr lvl="1"/>
            <a:r>
              <a:rPr lang="nb-NO">
                <a:ea typeface="+mn-lt"/>
                <a:cs typeface="+mn-lt"/>
              </a:rPr>
              <a:t>Ble grunnlagt i 1905 i Oslo. </a:t>
            </a:r>
          </a:p>
          <a:p>
            <a:pPr lvl="1"/>
            <a:r>
              <a:rPr lang="nb-NO">
                <a:ea typeface="+mn-lt"/>
                <a:cs typeface="+mn-lt"/>
              </a:rPr>
              <a:t>Selskapet opererer innen kjemisk industri og landbruk, med hovedfokus på plantenæring. Yara produserer og selger mineralgjødsel, industrielle kjemikalier og tilbyr også digitale løsninger for presisjonslandbruk.</a:t>
            </a:r>
          </a:p>
          <a:p>
            <a:pPr lvl="1"/>
            <a:r>
              <a:rPr lang="nb-NO">
                <a:ea typeface="+mn-lt"/>
                <a:cs typeface="+mn-lt"/>
              </a:rPr>
              <a:t> I dag har Yara virksomhet i over 60 land og er en av verdens ledende aktører innen gjødselproduksjon.</a:t>
            </a:r>
            <a:endParaRPr lang="nb-NO"/>
          </a:p>
          <a:p>
            <a:pPr marL="457200" lvl="1" indent="0">
              <a:buNone/>
            </a:pPr>
            <a:endParaRPr lang="nb-NO"/>
          </a:p>
          <a:p>
            <a:pPr marL="457200" lvl="1" indent="0">
              <a:buNone/>
            </a:pPr>
            <a:endParaRPr lang="nb-NO"/>
          </a:p>
          <a:p>
            <a:pPr lvl="1"/>
            <a:endParaRPr lang="nb-NO"/>
          </a:p>
        </p:txBody>
      </p:sp>
      <p:sp>
        <p:nvSpPr>
          <p:cNvPr id="4" name="Rectangle 3">
            <a:extLst>
              <a:ext uri="{FF2B5EF4-FFF2-40B4-BE49-F238E27FC236}">
                <a16:creationId xmlns:a16="http://schemas.microsoft.com/office/drawing/2014/main" id="{EA577B11-63EA-EDC7-7539-AC7614342F36}"/>
              </a:ext>
            </a:extLst>
          </p:cNvPr>
          <p:cNvSpPr/>
          <p:nvPr/>
        </p:nvSpPr>
        <p:spPr>
          <a:xfrm>
            <a:off x="463432" y="590590"/>
            <a:ext cx="112651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b-NO" sz="5400" b="1" cap="none" spc="0">
                <a:ln/>
                <a:solidFill>
                  <a:srgbClr val="003E7E"/>
                </a:solidFill>
                <a:effectLst/>
                <a:latin typeface="Arial" panose="020B0604020202020204" pitchFamily="34" charset="0"/>
                <a:cs typeface="Arial" panose="020B0604020202020204" pitchFamily="34" charset="0"/>
              </a:rPr>
              <a:t>Selskapet: </a:t>
            </a:r>
            <a:r>
              <a:rPr lang="nb-NO" sz="5400" b="1">
                <a:ln/>
                <a:solidFill>
                  <a:srgbClr val="003E7E"/>
                </a:solidFill>
                <a:latin typeface="Arial" panose="020B0604020202020204" pitchFamily="34" charset="0"/>
                <a:cs typeface="Arial" panose="020B0604020202020204" pitchFamily="34" charset="0"/>
              </a:rPr>
              <a:t>Yara International ASA</a:t>
            </a:r>
            <a:endParaRPr lang="nb-NO" sz="5400" b="1" cap="none" spc="0">
              <a:ln/>
              <a:solidFill>
                <a:srgbClr val="003E7E"/>
              </a:solidFill>
              <a:effectLst/>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3046889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4E64CAA-A231-2558-0149-069AEBAF6990}"/>
              </a:ext>
            </a:extLst>
          </p:cNvPr>
          <p:cNvPicPr>
            <a:picLocks noChangeAspect="1"/>
          </p:cNvPicPr>
          <p:nvPr/>
        </p:nvPicPr>
        <p:blipFill>
          <a:blip r:embed="rId2"/>
          <a:stretch>
            <a:fillRect/>
          </a:stretch>
        </p:blipFill>
        <p:spPr>
          <a:xfrm>
            <a:off x="946020" y="751493"/>
            <a:ext cx="10299959" cy="5355014"/>
          </a:xfrm>
          <a:prstGeom prst="rect">
            <a:avLst/>
          </a:prstGeom>
        </p:spPr>
      </p:pic>
    </p:spTree>
    <p:extLst>
      <p:ext uri="{BB962C8B-B14F-4D97-AF65-F5344CB8AC3E}">
        <p14:creationId xmlns:p14="http://schemas.microsoft.com/office/powerpoint/2010/main" val="173667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56E60E-EC0D-F692-08E2-118BA2931BB6}"/>
              </a:ext>
            </a:extLst>
          </p:cNvPr>
          <p:cNvSpPr>
            <a:spLocks noGrp="1"/>
          </p:cNvSpPr>
          <p:nvPr>
            <p:ph type="title"/>
          </p:nvPr>
        </p:nvSpPr>
        <p:spPr/>
        <p:txBody>
          <a:bodyPr/>
          <a:lstStyle/>
          <a:p>
            <a:r>
              <a:rPr lang="nb-NO" dirty="0"/>
              <a:t>Historisk prisdata indeksert til 100 for sammenligning:</a:t>
            </a:r>
          </a:p>
        </p:txBody>
      </p:sp>
      <p:sp>
        <p:nvSpPr>
          <p:cNvPr id="4" name="Plassholder for innhold 3">
            <a:extLst>
              <a:ext uri="{FF2B5EF4-FFF2-40B4-BE49-F238E27FC236}">
                <a16:creationId xmlns:a16="http://schemas.microsoft.com/office/drawing/2014/main" id="{9DEF7EAA-3DCC-2177-19C1-14CFD01C5621}"/>
              </a:ext>
            </a:extLst>
          </p:cNvPr>
          <p:cNvSpPr>
            <a:spLocks noGrp="1"/>
          </p:cNvSpPr>
          <p:nvPr>
            <p:ph sz="half" idx="2"/>
          </p:nvPr>
        </p:nvSpPr>
        <p:spPr/>
        <p:txBody>
          <a:bodyPr>
            <a:normAutofit fontScale="70000" lnSpcReduction="20000"/>
          </a:bodyPr>
          <a:lstStyle/>
          <a:p>
            <a:r>
              <a:rPr lang="nb-NO" dirty="0"/>
              <a:t>Prisbanen viser at Yara og OSEBX fulgte en tilnærmet lik utvikling gjennom 2021, men fra slutten av året begynte kurvene å divergere. Mens OSEBX fortsatte å stige jevnt, falt Yara gradvis tilbake. I løpet av 2022 og starten av 2023 ble forskjellen mer markant, der Yara opplevde en tydelig nedgang samtidig som Oslo Børs steg videre.</a:t>
            </a:r>
          </a:p>
          <a:p>
            <a:endParaRPr lang="nb-NO" dirty="0"/>
          </a:p>
          <a:p>
            <a:r>
              <a:rPr lang="nb-NO" dirty="0"/>
              <a:t>Den indekserte prisgrafen (start = 100) viser tydelig at OSEBX har hatt en langt sterkere totalavkastning i hele perioden. Fra 2021 til 2025 har indeksen mer enn doblet seg, mens Yara endte nær startnivået. Dette innebærer at en investor som holdt Yara gjennom perioden, ville hatt betydelig svakere avkastning enn markedet.</a:t>
            </a:r>
          </a:p>
        </p:txBody>
      </p:sp>
      <p:pic>
        <p:nvPicPr>
          <p:cNvPr id="5" name="Bilde 4">
            <a:extLst>
              <a:ext uri="{FF2B5EF4-FFF2-40B4-BE49-F238E27FC236}">
                <a16:creationId xmlns:a16="http://schemas.microsoft.com/office/drawing/2014/main" id="{5A5D651F-0354-B22D-9D3B-9CE06C093566}"/>
              </a:ext>
            </a:extLst>
          </p:cNvPr>
          <p:cNvPicPr>
            <a:picLocks noChangeAspect="1"/>
          </p:cNvPicPr>
          <p:nvPr/>
        </p:nvPicPr>
        <p:blipFill>
          <a:blip r:embed="rId2"/>
          <a:stretch>
            <a:fillRect/>
          </a:stretch>
        </p:blipFill>
        <p:spPr>
          <a:xfrm>
            <a:off x="265279" y="2253006"/>
            <a:ext cx="5906921" cy="3071046"/>
          </a:xfrm>
          <a:prstGeom prst="rect">
            <a:avLst/>
          </a:prstGeom>
        </p:spPr>
      </p:pic>
    </p:spTree>
    <p:extLst>
      <p:ext uri="{BB962C8B-B14F-4D97-AF65-F5344CB8AC3E}">
        <p14:creationId xmlns:p14="http://schemas.microsoft.com/office/powerpoint/2010/main" val="24175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B36F738-B8C5-2C15-6E40-BD40C5781E1D}"/>
              </a:ext>
            </a:extLst>
          </p:cNvPr>
          <p:cNvPicPr>
            <a:picLocks noChangeAspect="1"/>
          </p:cNvPicPr>
          <p:nvPr/>
        </p:nvPicPr>
        <p:blipFill>
          <a:blip r:embed="rId2"/>
          <a:stretch>
            <a:fillRect/>
          </a:stretch>
        </p:blipFill>
        <p:spPr>
          <a:xfrm>
            <a:off x="983974" y="808054"/>
            <a:ext cx="10224051" cy="5241892"/>
          </a:xfrm>
          <a:prstGeom prst="rect">
            <a:avLst/>
          </a:prstGeom>
        </p:spPr>
      </p:pic>
    </p:spTree>
    <p:extLst>
      <p:ext uri="{BB962C8B-B14F-4D97-AF65-F5344CB8AC3E}">
        <p14:creationId xmlns:p14="http://schemas.microsoft.com/office/powerpoint/2010/main" val="339521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AD148B-705C-647B-3771-51489041C94A}"/>
              </a:ext>
            </a:extLst>
          </p:cNvPr>
          <p:cNvSpPr>
            <a:spLocks noGrp="1"/>
          </p:cNvSpPr>
          <p:nvPr>
            <p:ph type="title"/>
          </p:nvPr>
        </p:nvSpPr>
        <p:spPr/>
        <p:txBody>
          <a:bodyPr/>
          <a:lstStyle/>
          <a:p>
            <a:r>
              <a:rPr lang="nb-NO" dirty="0"/>
              <a:t>Daglige log-avkastninger</a:t>
            </a:r>
          </a:p>
        </p:txBody>
      </p:sp>
      <p:pic>
        <p:nvPicPr>
          <p:cNvPr id="6" name="Plassholder for innhold 5">
            <a:extLst>
              <a:ext uri="{FF2B5EF4-FFF2-40B4-BE49-F238E27FC236}">
                <a16:creationId xmlns:a16="http://schemas.microsoft.com/office/drawing/2014/main" id="{BE5B8F58-8A2A-6808-D9D6-EE8F20CD59F2}"/>
              </a:ext>
            </a:extLst>
          </p:cNvPr>
          <p:cNvPicPr>
            <a:picLocks noGrp="1" noChangeAspect="1"/>
          </p:cNvPicPr>
          <p:nvPr>
            <p:ph sz="half" idx="1"/>
          </p:nvPr>
        </p:nvPicPr>
        <p:blipFill>
          <a:blip r:embed="rId2"/>
          <a:stretch>
            <a:fillRect/>
          </a:stretch>
        </p:blipFill>
        <p:spPr>
          <a:xfrm>
            <a:off x="450349" y="2486563"/>
            <a:ext cx="5908816" cy="3029462"/>
          </a:xfrm>
          <a:prstGeom prst="rect">
            <a:avLst/>
          </a:prstGeom>
        </p:spPr>
      </p:pic>
      <p:sp>
        <p:nvSpPr>
          <p:cNvPr id="4" name="Plassholder for innhold 3">
            <a:extLst>
              <a:ext uri="{FF2B5EF4-FFF2-40B4-BE49-F238E27FC236}">
                <a16:creationId xmlns:a16="http://schemas.microsoft.com/office/drawing/2014/main" id="{560D9779-06EE-E766-9226-7C1C3F9E1853}"/>
              </a:ext>
            </a:extLst>
          </p:cNvPr>
          <p:cNvSpPr>
            <a:spLocks noGrp="1"/>
          </p:cNvSpPr>
          <p:nvPr>
            <p:ph sz="half" idx="2"/>
          </p:nvPr>
        </p:nvSpPr>
        <p:spPr/>
        <p:txBody>
          <a:bodyPr>
            <a:normAutofit fontScale="62500" lnSpcReduction="20000"/>
          </a:bodyPr>
          <a:lstStyle/>
          <a:p>
            <a:r>
              <a:rPr lang="nb-NO" dirty="0"/>
              <a:t>Avkastningsgrafen viser at Yara har større daglige svingninger enn OSEBX. Dette bekreftes av standardavviket (3,2 % for Yara mot 1,9 % for OSEBX), som indikerer at Yara-aksjen er nesten dobbelt så volatil som markedet. Volatiliteten illustrerer at selskapet er mer følsomt for endringer i råvare- og energimarkeder, noe som er typisk for sykliske industriselskaper.</a:t>
            </a:r>
            <a:br>
              <a:rPr lang="nb-NO" dirty="0"/>
            </a:br>
            <a:endParaRPr lang="nb-NO" dirty="0"/>
          </a:p>
          <a:p>
            <a:r>
              <a:rPr lang="nb-NO" dirty="0"/>
              <a:t>Gjennomsnittlig daglig avkastning er lavere for Yara (0,048 %) enn for OSEBX (0,245 %), noe som gir et negativt forhold mellom risiko og avkastning i analyseperioden. Fordelingene for begge serier viser negativ skjevhet og høy </a:t>
            </a:r>
            <a:r>
              <a:rPr lang="nb-NO" dirty="0" err="1"/>
              <a:t>kurtosis</a:t>
            </a:r>
            <a:r>
              <a:rPr lang="nb-NO" dirty="0"/>
              <a:t>, noe som betyr at det finnes en tendens til store negative avkastninger og at ekstreme verdier forekommer oftere enn man ville forvente i en normalfordeling. Dette gjenspeiles i plottet over daglige log-avkastninger, hvor Yara har flere kraftige negative utslag.</a:t>
            </a:r>
          </a:p>
          <a:p>
            <a:endParaRPr lang="nb-NO" dirty="0"/>
          </a:p>
        </p:txBody>
      </p:sp>
    </p:spTree>
    <p:extLst>
      <p:ext uri="{BB962C8B-B14F-4D97-AF65-F5344CB8AC3E}">
        <p14:creationId xmlns:p14="http://schemas.microsoft.com/office/powerpoint/2010/main" val="381970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714231-7FF3-C884-B13D-7F7680979315}"/>
              </a:ext>
            </a:extLst>
          </p:cNvPr>
          <p:cNvSpPr>
            <a:spLocks noGrp="1"/>
          </p:cNvSpPr>
          <p:nvPr>
            <p:ph type="title"/>
          </p:nvPr>
        </p:nvSpPr>
        <p:spPr/>
        <p:txBody>
          <a:bodyPr/>
          <a:lstStyle/>
          <a:p>
            <a:r>
              <a:rPr lang="nb-NO" dirty="0"/>
              <a:t>Samlet oppsummering av analyse av prisbaner og avkastningsstatistikk</a:t>
            </a:r>
          </a:p>
        </p:txBody>
      </p:sp>
      <p:sp>
        <p:nvSpPr>
          <p:cNvPr id="3" name="Plassholder for innhold 2">
            <a:extLst>
              <a:ext uri="{FF2B5EF4-FFF2-40B4-BE49-F238E27FC236}">
                <a16:creationId xmlns:a16="http://schemas.microsoft.com/office/drawing/2014/main" id="{228EC195-E925-C2E7-3E4D-C5296FE465F8}"/>
              </a:ext>
            </a:extLst>
          </p:cNvPr>
          <p:cNvSpPr>
            <a:spLocks noGrp="1"/>
          </p:cNvSpPr>
          <p:nvPr>
            <p:ph idx="1"/>
          </p:nvPr>
        </p:nvSpPr>
        <p:spPr/>
        <p:txBody>
          <a:bodyPr/>
          <a:lstStyle/>
          <a:p>
            <a:r>
              <a:rPr lang="nb-NO" dirty="0"/>
              <a:t>Samlet viser analysen at Yara har hatt lavere avkastning og høyere risiko enn referanseindeksen. Dette indikerer at aksjen i perioden ikke har gitt en tilfredsstillende kompensasjon for den ekstra risikoen. </a:t>
            </a:r>
          </a:p>
          <a:p>
            <a:r>
              <a:rPr lang="nb-NO" dirty="0"/>
              <a:t>Resultatene stemmer godt med forventningen om at Yara er et syklisk råvareselskap som påvirkes sterkt av prisendringer i energi- og gjødselmarkedene, mens OSEBX representerer et mer diversifisert og stabilt markedsbilde.</a:t>
            </a:r>
          </a:p>
          <a:p>
            <a:endParaRPr lang="nb-NO" dirty="0"/>
          </a:p>
        </p:txBody>
      </p:sp>
    </p:spTree>
    <p:extLst>
      <p:ext uri="{BB962C8B-B14F-4D97-AF65-F5344CB8AC3E}">
        <p14:creationId xmlns:p14="http://schemas.microsoft.com/office/powerpoint/2010/main" val="2192947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7AA1-80F4-5EFD-5975-6DDE4633151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91DF793-2810-CE9D-7032-624FF5F8D64C}"/>
              </a:ext>
            </a:extLst>
          </p:cNvPr>
          <p:cNvSpPr>
            <a:spLocks noGrp="1"/>
          </p:cNvSpPr>
          <p:nvPr>
            <p:ph type="title"/>
          </p:nvPr>
        </p:nvSpPr>
        <p:spPr/>
        <p:txBody>
          <a:bodyPr/>
          <a:lstStyle/>
          <a:p>
            <a:r>
              <a:rPr lang="nb-NO" dirty="0"/>
              <a:t>4. </a:t>
            </a:r>
            <a:r>
              <a:rPr lang="nb-NO" dirty="0" err="1"/>
              <a:t>Estimér</a:t>
            </a:r>
            <a:r>
              <a:rPr lang="nb-NO" dirty="0"/>
              <a:t> bedriftens beta</a:t>
            </a:r>
          </a:p>
        </p:txBody>
      </p:sp>
      <p:sp>
        <p:nvSpPr>
          <p:cNvPr id="3" name="Plassholder for tekst 2">
            <a:extLst>
              <a:ext uri="{FF2B5EF4-FFF2-40B4-BE49-F238E27FC236}">
                <a16:creationId xmlns:a16="http://schemas.microsoft.com/office/drawing/2014/main" id="{0A3E4CB1-C35E-5424-E10E-149C7A025C1E}"/>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678766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FFDBA8-B8AC-2EAE-BCB2-5D842C17234F}"/>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4818BA31-0658-49E7-6BE7-CD20E3D617BF}"/>
              </a:ext>
            </a:extLst>
          </p:cNvPr>
          <p:cNvSpPr>
            <a:spLocks noGrp="1"/>
          </p:cNvSpPr>
          <p:nvPr>
            <p:ph idx="1"/>
          </p:nvPr>
        </p:nvSpPr>
        <p:spPr/>
        <p:txBody>
          <a:bodyPr>
            <a:normAutofit lnSpcReduction="10000"/>
          </a:bodyPr>
          <a:lstStyle/>
          <a:p>
            <a:pPr marL="0" indent="0">
              <a:buNone/>
            </a:pPr>
            <a:endParaRPr lang="nb-NO" dirty="0"/>
          </a:p>
          <a:p>
            <a:endParaRPr lang="nb-NO" sz="2400" dirty="0"/>
          </a:p>
          <a:p>
            <a:endParaRPr lang="nb-NO" sz="2400" dirty="0"/>
          </a:p>
          <a:p>
            <a:r>
              <a:rPr lang="nb-NO" sz="2400" dirty="0"/>
              <a:t>For å estimere Yaras markedsfølsomhet ble en enkel lineær regresjon (CAPM) gjennomført med daglige log-avkastninger for Yara som avhengig variabel og OSEBX som markedsindeks. Resultatene viser en beta på 0.78, som er statistisk signifikant (p &lt; 0.001). Dette innebærer at Yara i gjennomsnitt beveger seg 0.78 % når markedet beveger seg 1 %, og dermed har noe lavere systematisk risiko enn markedet som helhet.</a:t>
            </a:r>
          </a:p>
          <a:p>
            <a:r>
              <a:rPr lang="nb-NO" sz="2400" dirty="0"/>
              <a:t>Beta under 1 bekrefter at Yara-aksjen har en mer defensiv profil, med lavere markedsfølsomhet, men likevel betydelig usystematisk risiko som investorer ikke blir kompensert for i CAPM-modellen.</a:t>
            </a:r>
          </a:p>
          <a:p>
            <a:endParaRPr lang="nb-NO" dirty="0"/>
          </a:p>
          <a:p>
            <a:endParaRPr lang="nb-NO" dirty="0"/>
          </a:p>
        </p:txBody>
      </p:sp>
      <p:pic>
        <p:nvPicPr>
          <p:cNvPr id="9" name="Bilde 8">
            <a:extLst>
              <a:ext uri="{FF2B5EF4-FFF2-40B4-BE49-F238E27FC236}">
                <a16:creationId xmlns:a16="http://schemas.microsoft.com/office/drawing/2014/main" id="{DDC9F556-988F-57E7-A6D7-4526A31278FC}"/>
              </a:ext>
            </a:extLst>
          </p:cNvPr>
          <p:cNvPicPr>
            <a:picLocks noChangeAspect="1"/>
          </p:cNvPicPr>
          <p:nvPr/>
        </p:nvPicPr>
        <p:blipFill>
          <a:blip r:embed="rId2"/>
          <a:stretch>
            <a:fillRect/>
          </a:stretch>
        </p:blipFill>
        <p:spPr>
          <a:xfrm>
            <a:off x="838200" y="1690688"/>
            <a:ext cx="7659169" cy="1362265"/>
          </a:xfrm>
          <a:prstGeom prst="rect">
            <a:avLst/>
          </a:prstGeom>
        </p:spPr>
      </p:pic>
      <p:pic>
        <p:nvPicPr>
          <p:cNvPr id="11" name="Bilde 10">
            <a:extLst>
              <a:ext uri="{FF2B5EF4-FFF2-40B4-BE49-F238E27FC236}">
                <a16:creationId xmlns:a16="http://schemas.microsoft.com/office/drawing/2014/main" id="{3757B474-7152-29AE-ED28-B4F7FC12E6A9}"/>
              </a:ext>
            </a:extLst>
          </p:cNvPr>
          <p:cNvPicPr>
            <a:picLocks noChangeAspect="1"/>
          </p:cNvPicPr>
          <p:nvPr/>
        </p:nvPicPr>
        <p:blipFill>
          <a:blip r:embed="rId3"/>
          <a:stretch>
            <a:fillRect/>
          </a:stretch>
        </p:blipFill>
        <p:spPr>
          <a:xfrm>
            <a:off x="838200" y="366528"/>
            <a:ext cx="6496957" cy="1324160"/>
          </a:xfrm>
          <a:prstGeom prst="rect">
            <a:avLst/>
          </a:prstGeom>
        </p:spPr>
      </p:pic>
    </p:spTree>
    <p:extLst>
      <p:ext uri="{BB962C8B-B14F-4D97-AF65-F5344CB8AC3E}">
        <p14:creationId xmlns:p14="http://schemas.microsoft.com/office/powerpoint/2010/main" val="2915198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615F5A-F203-8763-B843-6C7BF410C42E}"/>
              </a:ext>
            </a:extLst>
          </p:cNvPr>
          <p:cNvSpPr>
            <a:spLocks noGrp="1"/>
          </p:cNvSpPr>
          <p:nvPr>
            <p:ph type="title"/>
          </p:nvPr>
        </p:nvSpPr>
        <p:spPr/>
        <p:txBody>
          <a:bodyPr/>
          <a:lstStyle/>
          <a:p>
            <a:r>
              <a:rPr lang="nb-NO" dirty="0"/>
              <a:t>5. Kommenter på nivået av usystematisk risiko</a:t>
            </a:r>
            <a:br>
              <a:rPr lang="nb-NO" dirty="0"/>
            </a:br>
            <a:endParaRPr lang="nb-NO" dirty="0"/>
          </a:p>
        </p:txBody>
      </p:sp>
      <p:sp>
        <p:nvSpPr>
          <p:cNvPr id="3" name="Plassholder for tekst 2">
            <a:extLst>
              <a:ext uri="{FF2B5EF4-FFF2-40B4-BE49-F238E27FC236}">
                <a16:creationId xmlns:a16="http://schemas.microsoft.com/office/drawing/2014/main" id="{2B0DEFB2-FCA4-829C-D0A6-505F5C3554C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89895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432E8B-BB11-9F4E-A207-EC4C3426B505}"/>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A6CAEFB-AEF5-3A91-5472-3EB7C453A515}"/>
              </a:ext>
            </a:extLst>
          </p:cNvPr>
          <p:cNvSpPr>
            <a:spLocks noGrp="1"/>
          </p:cNvSpPr>
          <p:nvPr>
            <p:ph idx="1"/>
          </p:nvPr>
        </p:nvSpPr>
        <p:spPr/>
        <p:txBody>
          <a:bodyPr>
            <a:normAutofit fontScale="92500" lnSpcReduction="10000"/>
          </a:bodyPr>
          <a:lstStyle/>
          <a:p>
            <a:endParaRPr lang="nb-NO" dirty="0"/>
          </a:p>
          <a:p>
            <a:endParaRPr lang="nb-NO" dirty="0"/>
          </a:p>
          <a:p>
            <a:endParaRPr lang="nb-NO" sz="2600" dirty="0"/>
          </a:p>
          <a:p>
            <a:pPr marL="0" indent="0">
              <a:buNone/>
            </a:pPr>
            <a:r>
              <a:rPr lang="nb-NO" sz="2600" dirty="0"/>
              <a:t>Fra den tidligere regresjonsmodellen:</a:t>
            </a:r>
          </a:p>
          <a:p>
            <a:r>
              <a:rPr lang="nb-NO" sz="2600" dirty="0"/>
              <a:t>Forklaringsgraden (R² = 0.22) viser at omtrent 22 % av variasjonen i Yaras daglige avkastning kan forklares av endringer i markedet, mens den resterende 78 % representerer usystematisk risiko. Dette tyder på at Yara er sterkt påvirket av selskapsspesifikke faktorer som gass- og gjødselpriser samt valutaendringer.</a:t>
            </a:r>
            <a:br>
              <a:rPr lang="nb-NO" sz="2600" dirty="0"/>
            </a:br>
            <a:endParaRPr lang="nb-NO" sz="2600" dirty="0"/>
          </a:p>
          <a:p>
            <a:r>
              <a:rPr lang="nb-NO" sz="2600" dirty="0"/>
              <a:t>Den høye andelen usystematisk risiko innebærer at en investors totale risiko kan reduseres betydelig gjennom diversifisering, ettersom disse selskapsspesifikke svingningene ikke korrelerer sterkt med markedet.</a:t>
            </a:r>
          </a:p>
          <a:p>
            <a:endParaRPr lang="nb-NO" dirty="0"/>
          </a:p>
        </p:txBody>
      </p:sp>
      <p:pic>
        <p:nvPicPr>
          <p:cNvPr id="5" name="Bilde 4">
            <a:extLst>
              <a:ext uri="{FF2B5EF4-FFF2-40B4-BE49-F238E27FC236}">
                <a16:creationId xmlns:a16="http://schemas.microsoft.com/office/drawing/2014/main" id="{664EB87D-18ED-3B6B-758C-906BC59A8CE7}"/>
              </a:ext>
            </a:extLst>
          </p:cNvPr>
          <p:cNvPicPr>
            <a:picLocks noChangeAspect="1"/>
          </p:cNvPicPr>
          <p:nvPr/>
        </p:nvPicPr>
        <p:blipFill>
          <a:blip r:embed="rId2"/>
          <a:stretch>
            <a:fillRect/>
          </a:stretch>
        </p:blipFill>
        <p:spPr>
          <a:xfrm>
            <a:off x="838200" y="295080"/>
            <a:ext cx="7497221" cy="2791215"/>
          </a:xfrm>
          <a:prstGeom prst="rect">
            <a:avLst/>
          </a:prstGeom>
        </p:spPr>
      </p:pic>
    </p:spTree>
    <p:extLst>
      <p:ext uri="{BB962C8B-B14F-4D97-AF65-F5344CB8AC3E}">
        <p14:creationId xmlns:p14="http://schemas.microsoft.com/office/powerpoint/2010/main" val="2475511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8C98-4D32-C121-758F-E5B795F3BEEA}"/>
              </a:ext>
            </a:extLst>
          </p:cNvPr>
          <p:cNvSpPr>
            <a:spLocks noGrp="1"/>
          </p:cNvSpPr>
          <p:nvPr>
            <p:ph type="ctrTitle"/>
          </p:nvPr>
        </p:nvSpPr>
        <p:spPr>
          <a:xfrm>
            <a:off x="61415" y="1122363"/>
            <a:ext cx="12130585" cy="2387600"/>
          </a:xfrm>
        </p:spPr>
        <p:txBody>
          <a:bodyPr>
            <a:normAutofit/>
          </a:bodyPr>
          <a:lstStyle/>
          <a:p>
            <a:r>
              <a:rPr lang="nb-NO" sz="3600" dirty="0"/>
              <a:t>Deloppgave 4:</a:t>
            </a:r>
            <a:br>
              <a:rPr lang="nb-NO" dirty="0"/>
            </a:br>
            <a:r>
              <a:rPr lang="nb-NO" sz="4800" b="1" dirty="0"/>
              <a:t>Avkastningskrav - Kapitalstruktur - Dividende</a:t>
            </a:r>
            <a:endParaRPr lang="nb-NO" b="1" dirty="0"/>
          </a:p>
        </p:txBody>
      </p:sp>
      <p:sp>
        <p:nvSpPr>
          <p:cNvPr id="3" name="Subtitle 2">
            <a:extLst>
              <a:ext uri="{FF2B5EF4-FFF2-40B4-BE49-F238E27FC236}">
                <a16:creationId xmlns:a16="http://schemas.microsoft.com/office/drawing/2014/main" id="{98333265-B8E1-5B4F-26F7-50A3E4E829D3}"/>
              </a:ext>
            </a:extLst>
          </p:cNvPr>
          <p:cNvSpPr>
            <a:spLocks noGrp="1"/>
          </p:cNvSpPr>
          <p:nvPr>
            <p:ph type="subTitle" idx="1"/>
          </p:nvPr>
        </p:nvSpPr>
        <p:spPr/>
        <p:txBody>
          <a:bodyPr/>
          <a:lstStyle/>
          <a:p>
            <a:r>
              <a:rPr lang="nb-NO" dirty="0">
                <a:solidFill>
                  <a:srgbClr val="FF0000"/>
                </a:solidFill>
              </a:rPr>
              <a:t>BUS220</a:t>
            </a:r>
          </a:p>
          <a:p>
            <a:r>
              <a:rPr lang="nb-NO" sz="2000" dirty="0"/>
              <a:t>Kristian Mathias Røhne, Snorre Julian Klarpås, Aslak Dypbukt </a:t>
            </a:r>
            <a:r>
              <a:rPr lang="nb-NO" sz="2000" dirty="0" err="1"/>
              <a:t>Grandum</a:t>
            </a:r>
            <a:r>
              <a:rPr lang="nb-NO" sz="2000" dirty="0"/>
              <a:t> </a:t>
            </a:r>
          </a:p>
        </p:txBody>
      </p:sp>
    </p:spTree>
    <p:extLst>
      <p:ext uri="{BB962C8B-B14F-4D97-AF65-F5344CB8AC3E}">
        <p14:creationId xmlns:p14="http://schemas.microsoft.com/office/powerpoint/2010/main" val="383028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2EADF6-3DC2-628C-4D79-33E05225FCCF}"/>
              </a:ext>
            </a:extLst>
          </p:cNvPr>
          <p:cNvSpPr>
            <a:spLocks noGrp="1"/>
          </p:cNvSpPr>
          <p:nvPr>
            <p:ph type="title"/>
          </p:nvPr>
        </p:nvSpPr>
        <p:spPr/>
        <p:txBody>
          <a:bodyPr>
            <a:normAutofit/>
          </a:bodyPr>
          <a:lstStyle/>
          <a:p>
            <a:pPr algn="ctr"/>
            <a:r>
              <a:rPr lang="nb-NO" sz="5400">
                <a:solidFill>
                  <a:srgbClr val="003E7E"/>
                </a:solidFill>
                <a:ea typeface="+mj-lt"/>
                <a:cs typeface="+mj-lt"/>
              </a:rPr>
              <a:t>Kontantstrømmene til bedriften</a:t>
            </a:r>
            <a:endParaRPr lang="nb-NO"/>
          </a:p>
          <a:p>
            <a:endParaRPr lang="nb-NO"/>
          </a:p>
        </p:txBody>
      </p:sp>
      <p:sp>
        <p:nvSpPr>
          <p:cNvPr id="3" name="Plassholder for innhold 2">
            <a:extLst>
              <a:ext uri="{FF2B5EF4-FFF2-40B4-BE49-F238E27FC236}">
                <a16:creationId xmlns:a16="http://schemas.microsoft.com/office/drawing/2014/main" id="{43080B2E-8CB2-1EEE-A762-E6381EE06634}"/>
              </a:ext>
            </a:extLst>
          </p:cNvPr>
          <p:cNvSpPr>
            <a:spLocks noGrp="1"/>
          </p:cNvSpPr>
          <p:nvPr>
            <p:ph idx="1"/>
          </p:nvPr>
        </p:nvSpPr>
        <p:spPr/>
        <p:txBody>
          <a:bodyPr vert="horz" lIns="91440" tIns="45720" rIns="91440" bIns="45720" rtlCol="0" anchor="t">
            <a:normAutofit/>
          </a:bodyPr>
          <a:lstStyle/>
          <a:p>
            <a:pPr marL="0" indent="0">
              <a:buNone/>
            </a:pPr>
            <a:r>
              <a:rPr lang="nb-NO" sz="2400">
                <a:ea typeface="+mn-lt"/>
                <a:cs typeface="+mn-lt"/>
              </a:rPr>
              <a:t>I (USD </a:t>
            </a:r>
            <a:r>
              <a:rPr lang="nb-NO" sz="2400" err="1">
                <a:ea typeface="+mn-lt"/>
                <a:cs typeface="+mn-lt"/>
              </a:rPr>
              <a:t>mill</a:t>
            </a:r>
            <a:r>
              <a:rPr lang="nb-NO" sz="2400">
                <a:ea typeface="+mn-lt"/>
                <a:cs typeface="+mn-lt"/>
              </a:rPr>
              <a:t>):</a:t>
            </a:r>
          </a:p>
          <a:p>
            <a:r>
              <a:rPr lang="nb-NO" sz="2400">
                <a:ea typeface="+mn-lt"/>
                <a:cs typeface="+mn-lt"/>
              </a:rPr>
              <a:t>Operasjonelle aktiviteter: 878 </a:t>
            </a:r>
          </a:p>
          <a:p>
            <a:r>
              <a:rPr lang="nb-NO" sz="2400">
                <a:ea typeface="+mn-lt"/>
                <a:cs typeface="+mn-lt"/>
              </a:rPr>
              <a:t>Investeringsaktiviteter: -188</a:t>
            </a:r>
            <a:endParaRPr lang="nb-NO" sz="2400"/>
          </a:p>
          <a:p>
            <a:r>
              <a:rPr lang="nb-NO" sz="2400">
                <a:ea typeface="+mn-lt"/>
                <a:cs typeface="+mn-lt"/>
              </a:rPr>
              <a:t>finansieringsaktiviteter:</a:t>
            </a:r>
            <a:r>
              <a:rPr lang="nb-NO" sz="2400"/>
              <a:t> </a:t>
            </a:r>
            <a:r>
              <a:rPr lang="nb-NO" sz="2400">
                <a:ea typeface="+mn-lt"/>
                <a:cs typeface="+mn-lt"/>
              </a:rPr>
              <a:t>−181</a:t>
            </a:r>
            <a:endParaRPr lang="nb-NO" sz="2400"/>
          </a:p>
          <a:p>
            <a:r>
              <a:rPr lang="nb-NO" sz="2400">
                <a:ea typeface="+mn-lt"/>
                <a:cs typeface="+mn-lt"/>
              </a:rPr>
              <a:t>Netto endringer i kontanter: 509</a:t>
            </a:r>
            <a:endParaRPr lang="nb-NO" sz="2400">
              <a:latin typeface="Aptos"/>
              <a:cs typeface="Arial"/>
            </a:endParaRPr>
          </a:p>
          <a:p>
            <a:endParaRPr lang="nb-NO" sz="2400">
              <a:ea typeface="+mn-lt"/>
              <a:cs typeface="+mn-lt"/>
            </a:endParaRPr>
          </a:p>
          <a:p>
            <a:pPr marL="0" indent="0">
              <a:buNone/>
            </a:pPr>
            <a:r>
              <a:rPr lang="nb-NO" sz="2400">
                <a:ea typeface="+mn-lt"/>
                <a:cs typeface="+mn-lt"/>
              </a:rPr>
              <a:t>Yara har en solid positiv kontantstrøm fra driften. Investeringene trekker noe kontanter ut, og finansieringen er negativ på grunn av nedbetalinger og utbytte. Totalt økte kontantbeholdningen med rundt 500 MUSD i kvartalet.</a:t>
            </a:r>
            <a:endParaRPr lang="nb-NO" sz="2400"/>
          </a:p>
          <a:p>
            <a:endParaRPr lang="nb-NO"/>
          </a:p>
          <a:p>
            <a:endParaRPr lang="nb-NO"/>
          </a:p>
          <a:p>
            <a:endParaRPr lang="nb-NO"/>
          </a:p>
          <a:p>
            <a:endParaRPr lang="nb-NO"/>
          </a:p>
        </p:txBody>
      </p:sp>
    </p:spTree>
    <p:extLst>
      <p:ext uri="{BB962C8B-B14F-4D97-AF65-F5344CB8AC3E}">
        <p14:creationId xmlns:p14="http://schemas.microsoft.com/office/powerpoint/2010/main" val="2394914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11E4-7C7C-93DE-3A0B-3597B736A370}"/>
              </a:ext>
            </a:extLst>
          </p:cNvPr>
          <p:cNvSpPr>
            <a:spLocks noGrp="1"/>
          </p:cNvSpPr>
          <p:nvPr>
            <p:ph type="title"/>
          </p:nvPr>
        </p:nvSpPr>
        <p:spPr/>
        <p:txBody>
          <a:bodyPr/>
          <a:lstStyle/>
          <a:p>
            <a:r>
              <a:rPr lang="nb-NO" dirty="0"/>
              <a:t>Oppgavetekst</a:t>
            </a:r>
          </a:p>
        </p:txBody>
      </p:sp>
      <p:sp>
        <p:nvSpPr>
          <p:cNvPr id="3" name="Content Placeholder 2">
            <a:extLst>
              <a:ext uri="{FF2B5EF4-FFF2-40B4-BE49-F238E27FC236}">
                <a16:creationId xmlns:a16="http://schemas.microsoft.com/office/drawing/2014/main" id="{EAB6729A-ECB7-E165-5F00-73964E9A6E6F}"/>
              </a:ext>
            </a:extLst>
          </p:cNvPr>
          <p:cNvSpPr>
            <a:spLocks noGrp="1"/>
          </p:cNvSpPr>
          <p:nvPr>
            <p:ph idx="1"/>
          </p:nvPr>
        </p:nvSpPr>
        <p:spPr/>
        <p:txBody>
          <a:bodyPr>
            <a:normAutofit fontScale="92500" lnSpcReduction="10000"/>
          </a:bodyPr>
          <a:lstStyle/>
          <a:p>
            <a:r>
              <a:rPr lang="nb-NO" dirty="0"/>
              <a:t>Estimer bedriftens WACC</a:t>
            </a:r>
          </a:p>
          <a:p>
            <a:r>
              <a:rPr lang="nb-NO" dirty="0"/>
              <a:t>Regn ut langsiktig gjeldsgrad (for de siste tre årene)</a:t>
            </a:r>
          </a:p>
          <a:p>
            <a:r>
              <a:rPr lang="nb-NO" dirty="0"/>
              <a:t>Kommenter kapitalstrukturen og </a:t>
            </a:r>
            <a:r>
              <a:rPr lang="nb-NO" dirty="0" err="1"/>
              <a:t>gearing</a:t>
            </a:r>
            <a:r>
              <a:rPr lang="nb-NO" dirty="0"/>
              <a:t> av bedriften din</a:t>
            </a:r>
          </a:p>
          <a:p>
            <a:r>
              <a:rPr lang="nb-NO" dirty="0"/>
              <a:t>Bruk langsiktig gjeld og rentekostnad, regn ut gjennomsnittlig gjeldskostnad</a:t>
            </a:r>
          </a:p>
          <a:p>
            <a:r>
              <a:rPr lang="nb-NO" dirty="0"/>
              <a:t>Diskuter selskapets utbyttepolitikk og utbetalinger de siste 5 årene</a:t>
            </a:r>
          </a:p>
          <a:p>
            <a:r>
              <a:rPr lang="nb-NO" dirty="0"/>
              <a:t>Identifiser betalingsdatoene i 2023, 2024, og 2025, og undersøk hvordan betalingene har påvirket aksjekursen på og etter forfallstidspunktet</a:t>
            </a:r>
          </a:p>
          <a:p>
            <a:r>
              <a:rPr lang="nb-NO" dirty="0"/>
              <a:t>Kommenter dine funn</a:t>
            </a:r>
          </a:p>
        </p:txBody>
      </p:sp>
    </p:spTree>
    <p:extLst>
      <p:ext uri="{BB962C8B-B14F-4D97-AF65-F5344CB8AC3E}">
        <p14:creationId xmlns:p14="http://schemas.microsoft.com/office/powerpoint/2010/main" val="2851239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A44D-67CD-7987-D1DD-29FD414A16ED}"/>
              </a:ext>
            </a:extLst>
          </p:cNvPr>
          <p:cNvSpPr>
            <a:spLocks noGrp="1"/>
          </p:cNvSpPr>
          <p:nvPr>
            <p:ph type="title"/>
          </p:nvPr>
        </p:nvSpPr>
        <p:spPr/>
        <p:txBody>
          <a:bodyPr/>
          <a:lstStyle/>
          <a:p>
            <a:r>
              <a:rPr lang="nb-NO" dirty="0"/>
              <a:t>Estimer bedriftens WACC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35DAE4-913A-99CB-BB18-00A946C00476}"/>
                  </a:ext>
                </a:extLst>
              </p:cNvPr>
              <p:cNvSpPr>
                <a:spLocks noGrp="1"/>
              </p:cNvSpPr>
              <p:nvPr>
                <p:ph idx="1"/>
              </p:nvPr>
            </p:nvSpPr>
            <p:spPr>
              <a:xfrm>
                <a:off x="0" y="1825625"/>
                <a:ext cx="12192000" cy="4351338"/>
              </a:xfrm>
            </p:spPr>
            <p:txBody>
              <a:bodyPr/>
              <a:lstStyle/>
              <a:p>
                <a:r>
                  <a:rPr lang="nb-NO" dirty="0"/>
                  <a:t>WACC = </a:t>
                </a:r>
                <a14:m>
                  <m:oMath xmlns:m="http://schemas.openxmlformats.org/officeDocument/2006/math">
                    <m:f>
                      <m:fPr>
                        <m:ctrlPr>
                          <a:rPr lang="nb-NO" b="0" i="1" smtClean="0">
                            <a:latin typeface="Cambria Math" panose="02040503050406030204" pitchFamily="18" charset="0"/>
                          </a:rPr>
                        </m:ctrlPr>
                      </m:fPr>
                      <m:num>
                        <m:r>
                          <a:rPr lang="nb-NO" b="0" i="1" smtClean="0">
                            <a:latin typeface="Cambria Math" panose="02040503050406030204" pitchFamily="18" charset="0"/>
                          </a:rPr>
                          <m:t>𝐸</m:t>
                        </m:r>
                      </m:num>
                      <m:den>
                        <m:r>
                          <a:rPr lang="nb-NO" b="0" i="1" smtClean="0">
                            <a:latin typeface="Cambria Math" panose="02040503050406030204" pitchFamily="18" charset="0"/>
                          </a:rPr>
                          <m:t>𝑉</m:t>
                        </m:r>
                      </m:den>
                    </m:f>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rPr>
                          <m:t>𝑅</m:t>
                        </m:r>
                      </m:e>
                      <m:sub>
                        <m:r>
                          <a:rPr lang="nb-NO" b="0" i="1" smtClean="0">
                            <a:latin typeface="Cambria Math" panose="02040503050406030204" pitchFamily="18" charset="0"/>
                          </a:rPr>
                          <m:t>𝐸</m:t>
                        </m:r>
                      </m:sub>
                    </m:sSub>
                    <m:r>
                      <a:rPr lang="nb-NO" b="0" i="1" smtClean="0">
                        <a:latin typeface="Cambria Math" panose="02040503050406030204" pitchFamily="18" charset="0"/>
                      </a:rPr>
                      <m:t>+</m:t>
                    </m:r>
                    <m:f>
                      <m:fPr>
                        <m:ctrlPr>
                          <a:rPr lang="nb-NO" b="0" i="1" smtClean="0">
                            <a:latin typeface="Cambria Math" panose="02040503050406030204" pitchFamily="18" charset="0"/>
                          </a:rPr>
                        </m:ctrlPr>
                      </m:fPr>
                      <m:num>
                        <m:r>
                          <a:rPr lang="nb-NO" b="0" i="1" smtClean="0">
                            <a:latin typeface="Cambria Math" panose="02040503050406030204" pitchFamily="18" charset="0"/>
                          </a:rPr>
                          <m:t>𝐷</m:t>
                        </m:r>
                      </m:num>
                      <m:den>
                        <m:r>
                          <a:rPr lang="nb-NO" b="0" i="1" smtClean="0">
                            <a:latin typeface="Cambria Math" panose="02040503050406030204" pitchFamily="18" charset="0"/>
                          </a:rPr>
                          <m:t>𝑉</m:t>
                        </m:r>
                      </m:den>
                    </m:f>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rPr>
                          <m:t>𝑅</m:t>
                        </m:r>
                      </m:e>
                      <m:sub>
                        <m:r>
                          <a:rPr lang="nb-NO" b="0" i="1" smtClean="0">
                            <a:latin typeface="Cambria Math" panose="02040503050406030204" pitchFamily="18" charset="0"/>
                          </a:rPr>
                          <m:t>𝐷</m:t>
                        </m:r>
                      </m:sub>
                    </m:sSub>
                    <m:r>
                      <a:rPr lang="nb-NO" b="0" i="1" smtClean="0">
                        <a:latin typeface="Cambria Math" panose="02040503050406030204" pitchFamily="18" charset="0"/>
                      </a:rPr>
                      <m:t>∗</m:t>
                    </m:r>
                    <m:d>
                      <m:dPr>
                        <m:ctrlPr>
                          <a:rPr lang="nb-NO" b="0" i="1" smtClean="0">
                            <a:latin typeface="Cambria Math" panose="02040503050406030204" pitchFamily="18" charset="0"/>
                          </a:rPr>
                        </m:ctrlPr>
                      </m:dPr>
                      <m:e>
                        <m:r>
                          <a:rPr lang="nb-NO" b="0" i="1" smtClean="0">
                            <a:latin typeface="Cambria Math" panose="02040503050406030204" pitchFamily="18" charset="0"/>
                          </a:rPr>
                          <m:t>1−</m:t>
                        </m:r>
                        <m:r>
                          <a:rPr lang="nb-NO" b="0" i="1" smtClean="0">
                            <a:latin typeface="Cambria Math" panose="02040503050406030204" pitchFamily="18" charset="0"/>
                          </a:rPr>
                          <m:t>𝑇</m:t>
                        </m:r>
                      </m:e>
                    </m:d>
                  </m:oMath>
                </a14:m>
                <a:endParaRPr lang="nb-NO" b="0" dirty="0"/>
              </a:p>
              <a:p>
                <a:endParaRPr lang="nb-NO" dirty="0"/>
              </a:p>
              <a:p>
                <a:pPr marL="0" indent="0">
                  <a:buNone/>
                </a:pPr>
                <a14:m>
                  <m:oMathPara xmlns:m="http://schemas.openxmlformats.org/officeDocument/2006/math">
                    <m:oMathParaPr>
                      <m:jc m:val="centerGroup"/>
                    </m:oMathParaPr>
                    <m:oMath xmlns:m="http://schemas.openxmlformats.org/officeDocument/2006/math">
                      <m:f>
                        <m:fPr>
                          <m:ctrlPr>
                            <a:rPr lang="nb-NO" sz="2400" b="0" i="1" smtClean="0">
                              <a:latin typeface="Cambria Math" panose="02040503050406030204" pitchFamily="18" charset="0"/>
                            </a:rPr>
                          </m:ctrlPr>
                        </m:fPr>
                        <m:num>
                          <m:r>
                            <a:rPr lang="nb-NO" sz="2400" b="0" i="1" smtClean="0">
                              <a:latin typeface="Cambria Math" panose="02040503050406030204" pitchFamily="18" charset="0"/>
                            </a:rPr>
                            <m:t>9.35∗</m:t>
                          </m:r>
                          <m:sSup>
                            <m:sSupPr>
                              <m:ctrlPr>
                                <a:rPr lang="nb-NO" sz="2400" b="0" i="1" smtClean="0">
                                  <a:latin typeface="Cambria Math" panose="02040503050406030204" pitchFamily="18" charset="0"/>
                                </a:rPr>
                              </m:ctrlPr>
                            </m:sSupPr>
                            <m:e>
                              <m:r>
                                <a:rPr lang="nb-NO" sz="2400" b="0" i="1" smtClean="0">
                                  <a:latin typeface="Cambria Math" panose="02040503050406030204" pitchFamily="18" charset="0"/>
                                </a:rPr>
                                <m:t>10</m:t>
                              </m:r>
                            </m:e>
                            <m:sup>
                              <m:r>
                                <a:rPr lang="nb-NO" sz="2400" b="0" i="1" smtClean="0">
                                  <a:latin typeface="Cambria Math" panose="02040503050406030204" pitchFamily="18" charset="0"/>
                                </a:rPr>
                                <m:t>10</m:t>
                              </m:r>
                            </m:sup>
                          </m:sSup>
                        </m:num>
                        <m:den>
                          <m:r>
                            <a:rPr lang="nb-NO" sz="2400" b="0" i="1" smtClean="0">
                              <a:latin typeface="Cambria Math" panose="02040503050406030204" pitchFamily="18" charset="0"/>
                            </a:rPr>
                            <m:t>9.35∗</m:t>
                          </m:r>
                          <m:sSup>
                            <m:sSupPr>
                              <m:ctrlPr>
                                <a:rPr lang="nb-NO" sz="2400" b="0" i="1" smtClean="0">
                                  <a:latin typeface="Cambria Math" panose="02040503050406030204" pitchFamily="18" charset="0"/>
                                </a:rPr>
                              </m:ctrlPr>
                            </m:sSupPr>
                            <m:e>
                              <m:r>
                                <a:rPr lang="nb-NO" sz="2400" b="0" i="1" smtClean="0">
                                  <a:latin typeface="Cambria Math" panose="02040503050406030204" pitchFamily="18" charset="0"/>
                                </a:rPr>
                                <m:t>10</m:t>
                              </m:r>
                            </m:e>
                            <m:sup>
                              <m:r>
                                <a:rPr lang="nb-NO" sz="2400" b="0" i="1" smtClean="0">
                                  <a:latin typeface="Cambria Math" panose="02040503050406030204" pitchFamily="18" charset="0"/>
                                </a:rPr>
                                <m:t>10</m:t>
                              </m:r>
                            </m:sup>
                          </m:sSup>
                          <m:r>
                            <a:rPr lang="nb-NO" sz="2400" b="0" i="1" smtClean="0">
                              <a:latin typeface="Cambria Math" panose="02040503050406030204" pitchFamily="18" charset="0"/>
                            </a:rPr>
                            <m:t>+29.9∗</m:t>
                          </m:r>
                          <m:sSup>
                            <m:sSupPr>
                              <m:ctrlPr>
                                <a:rPr lang="nb-NO" sz="2400" b="0" i="1" smtClean="0">
                                  <a:latin typeface="Cambria Math" panose="02040503050406030204" pitchFamily="18" charset="0"/>
                                </a:rPr>
                              </m:ctrlPr>
                            </m:sSupPr>
                            <m:e>
                              <m:r>
                                <a:rPr lang="nb-NO" sz="2400" b="0" i="1" smtClean="0">
                                  <a:latin typeface="Cambria Math" panose="02040503050406030204" pitchFamily="18" charset="0"/>
                                </a:rPr>
                                <m:t>10</m:t>
                              </m:r>
                            </m:e>
                            <m:sup>
                              <m:r>
                                <a:rPr lang="nb-NO" sz="2400" b="0" i="1" smtClean="0">
                                  <a:latin typeface="Cambria Math" panose="02040503050406030204" pitchFamily="18" charset="0"/>
                                </a:rPr>
                                <m:t>9 </m:t>
                              </m:r>
                            </m:sup>
                          </m:sSup>
                        </m:den>
                      </m:f>
                      <m:r>
                        <a:rPr lang="nb-NO" sz="2400" b="0" i="1" smtClean="0">
                          <a:latin typeface="Cambria Math" panose="02040503050406030204" pitchFamily="18" charset="0"/>
                        </a:rPr>
                        <m:t>∗8.8%+</m:t>
                      </m:r>
                      <m:f>
                        <m:fPr>
                          <m:ctrlPr>
                            <a:rPr lang="nb-NO" sz="2400" b="0" i="1" smtClean="0">
                              <a:latin typeface="Cambria Math" panose="02040503050406030204" pitchFamily="18" charset="0"/>
                            </a:rPr>
                          </m:ctrlPr>
                        </m:fPr>
                        <m:num>
                          <m:r>
                            <a:rPr lang="nb-NO" sz="2400" b="0" i="1" smtClean="0">
                              <a:latin typeface="Cambria Math" panose="02040503050406030204" pitchFamily="18" charset="0"/>
                            </a:rPr>
                            <m:t>29.9∗</m:t>
                          </m:r>
                          <m:sSup>
                            <m:sSupPr>
                              <m:ctrlPr>
                                <a:rPr lang="nb-NO" sz="2400" b="0" i="1" smtClean="0">
                                  <a:latin typeface="Cambria Math" panose="02040503050406030204" pitchFamily="18" charset="0"/>
                                </a:rPr>
                              </m:ctrlPr>
                            </m:sSupPr>
                            <m:e>
                              <m:r>
                                <a:rPr lang="nb-NO" sz="2400" b="0" i="1" smtClean="0">
                                  <a:latin typeface="Cambria Math" panose="02040503050406030204" pitchFamily="18" charset="0"/>
                                </a:rPr>
                                <m:t>10</m:t>
                              </m:r>
                            </m:e>
                            <m:sup>
                              <m:r>
                                <a:rPr lang="nb-NO" sz="2400" b="0" i="1" smtClean="0">
                                  <a:latin typeface="Cambria Math" panose="02040503050406030204" pitchFamily="18" charset="0"/>
                                </a:rPr>
                                <m:t>9 </m:t>
                              </m:r>
                            </m:sup>
                          </m:sSup>
                        </m:num>
                        <m:den>
                          <m:r>
                            <a:rPr lang="nb-NO" sz="2400" b="0" i="1" smtClean="0">
                              <a:latin typeface="Cambria Math" panose="02040503050406030204" pitchFamily="18" charset="0"/>
                            </a:rPr>
                            <m:t>9.35∗</m:t>
                          </m:r>
                          <m:sSup>
                            <m:sSupPr>
                              <m:ctrlPr>
                                <a:rPr lang="nb-NO" sz="2400" b="0" i="1" smtClean="0">
                                  <a:latin typeface="Cambria Math" panose="02040503050406030204" pitchFamily="18" charset="0"/>
                                </a:rPr>
                              </m:ctrlPr>
                            </m:sSupPr>
                            <m:e>
                              <m:r>
                                <a:rPr lang="nb-NO" sz="2400" b="0" i="1" smtClean="0">
                                  <a:latin typeface="Cambria Math" panose="02040503050406030204" pitchFamily="18" charset="0"/>
                                </a:rPr>
                                <m:t>10</m:t>
                              </m:r>
                            </m:e>
                            <m:sup>
                              <m:r>
                                <a:rPr lang="nb-NO" sz="2400" b="0" i="1" smtClean="0">
                                  <a:latin typeface="Cambria Math" panose="02040503050406030204" pitchFamily="18" charset="0"/>
                                </a:rPr>
                                <m:t>10</m:t>
                              </m:r>
                            </m:sup>
                          </m:sSup>
                          <m:r>
                            <a:rPr lang="nb-NO" sz="2400" b="0" i="1" smtClean="0">
                              <a:latin typeface="Cambria Math" panose="02040503050406030204" pitchFamily="18" charset="0"/>
                            </a:rPr>
                            <m:t>+29.9∗</m:t>
                          </m:r>
                          <m:sSup>
                            <m:sSupPr>
                              <m:ctrlPr>
                                <a:rPr lang="nb-NO" sz="2400" b="0" i="1" smtClean="0">
                                  <a:latin typeface="Cambria Math" panose="02040503050406030204" pitchFamily="18" charset="0"/>
                                </a:rPr>
                              </m:ctrlPr>
                            </m:sSupPr>
                            <m:e>
                              <m:r>
                                <a:rPr lang="nb-NO" sz="2400" b="0" i="1" smtClean="0">
                                  <a:latin typeface="Cambria Math" panose="02040503050406030204" pitchFamily="18" charset="0"/>
                                </a:rPr>
                                <m:t>10</m:t>
                              </m:r>
                            </m:e>
                            <m:sup>
                              <m:r>
                                <a:rPr lang="nb-NO" sz="2400" b="0" i="1" smtClean="0">
                                  <a:latin typeface="Cambria Math" panose="02040503050406030204" pitchFamily="18" charset="0"/>
                                </a:rPr>
                                <m:t>9 </m:t>
                              </m:r>
                            </m:sup>
                          </m:sSup>
                        </m:den>
                      </m:f>
                      <m:r>
                        <a:rPr lang="nb-NO" sz="2400" b="0" i="1" smtClean="0">
                          <a:latin typeface="Cambria Math" panose="02040503050406030204" pitchFamily="18" charset="0"/>
                        </a:rPr>
                        <m:t>∗2.2%∗</m:t>
                      </m:r>
                      <m:d>
                        <m:dPr>
                          <m:ctrlPr>
                            <a:rPr lang="nb-NO" sz="2400" b="0" i="1" smtClean="0">
                              <a:latin typeface="Cambria Math" panose="02040503050406030204" pitchFamily="18" charset="0"/>
                            </a:rPr>
                          </m:ctrlPr>
                        </m:dPr>
                        <m:e>
                          <m:r>
                            <a:rPr lang="nb-NO" sz="2400" b="0" i="1" smtClean="0">
                              <a:latin typeface="Cambria Math" panose="02040503050406030204" pitchFamily="18" charset="0"/>
                            </a:rPr>
                            <m:t>1−0.22</m:t>
                          </m:r>
                        </m:e>
                      </m:d>
                      <m:r>
                        <a:rPr lang="nb-NO" sz="2400" b="0" i="1" smtClean="0">
                          <a:latin typeface="Cambria Math" panose="02040503050406030204" pitchFamily="18" charset="0"/>
                        </a:rPr>
                        <m:t>=</m:t>
                      </m:r>
                      <m:r>
                        <a:rPr lang="nb-NO" sz="2400" b="1" i="1" smtClean="0">
                          <a:latin typeface="Cambria Math" panose="02040503050406030204" pitchFamily="18" charset="0"/>
                        </a:rPr>
                        <m:t>𝟕</m:t>
                      </m:r>
                      <m:r>
                        <a:rPr lang="nb-NO" sz="2400" b="1" i="1" smtClean="0">
                          <a:latin typeface="Cambria Math" panose="02040503050406030204" pitchFamily="18" charset="0"/>
                        </a:rPr>
                        <m:t>.</m:t>
                      </m:r>
                      <m:r>
                        <a:rPr lang="nb-NO" sz="2400" b="1" i="1" smtClean="0">
                          <a:latin typeface="Cambria Math" panose="02040503050406030204" pitchFamily="18" charset="0"/>
                        </a:rPr>
                        <m:t>𝟎𝟖</m:t>
                      </m:r>
                      <m:r>
                        <a:rPr lang="nb-NO" sz="2400" b="1" i="1" smtClean="0">
                          <a:latin typeface="Cambria Math" panose="02040503050406030204" pitchFamily="18" charset="0"/>
                        </a:rPr>
                        <m:t>%</m:t>
                      </m:r>
                    </m:oMath>
                  </m:oMathPara>
                </a14:m>
                <a:endParaRPr lang="nb-NO" sz="2400" b="1" dirty="0"/>
              </a:p>
              <a:p>
                <a:endParaRPr lang="nb-NO" dirty="0"/>
              </a:p>
            </p:txBody>
          </p:sp>
        </mc:Choice>
        <mc:Fallback>
          <p:sp>
            <p:nvSpPr>
              <p:cNvPr id="3" name="Content Placeholder 2">
                <a:extLst>
                  <a:ext uri="{FF2B5EF4-FFF2-40B4-BE49-F238E27FC236}">
                    <a16:creationId xmlns:a16="http://schemas.microsoft.com/office/drawing/2014/main" id="{A035DAE4-913A-99CB-BB18-00A946C00476}"/>
                  </a:ext>
                </a:extLst>
              </p:cNvPr>
              <p:cNvSpPr>
                <a:spLocks noGrp="1" noRot="1" noChangeAspect="1" noMove="1" noResize="1" noEditPoints="1" noAdjustHandles="1" noChangeArrowheads="1" noChangeShapeType="1" noTextEdit="1"/>
              </p:cNvSpPr>
              <p:nvPr>
                <p:ph idx="1"/>
              </p:nvPr>
            </p:nvSpPr>
            <p:spPr>
              <a:xfrm>
                <a:off x="0" y="1825625"/>
                <a:ext cx="12192000" cy="4351338"/>
              </a:xfrm>
              <a:blipFill>
                <a:blip r:embed="rId2"/>
                <a:stretch>
                  <a:fillRect l="-900" t="-28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303D779-1D1C-8295-DF3E-FBA85C6D7DE2}"/>
              </a:ext>
            </a:extLst>
          </p:cNvPr>
          <p:cNvSpPr txBox="1"/>
          <p:nvPr/>
        </p:nvSpPr>
        <p:spPr>
          <a:xfrm>
            <a:off x="88710" y="4817660"/>
            <a:ext cx="12103290" cy="2308324"/>
          </a:xfrm>
          <a:prstGeom prst="rect">
            <a:avLst/>
          </a:prstGeom>
          <a:noFill/>
        </p:spPr>
        <p:txBody>
          <a:bodyPr wrap="square" rtlCol="0">
            <a:spAutoFit/>
          </a:bodyPr>
          <a:lstStyle/>
          <a:p>
            <a:r>
              <a:rPr lang="nb-NO" dirty="0">
                <a:hlinkClick r:id="rId3"/>
              </a:rPr>
              <a:t>https://finance.yahoo.com/quote/YAR.OL/</a:t>
            </a:r>
            <a:endParaRPr lang="nb-NO" dirty="0"/>
          </a:p>
          <a:p>
            <a:endParaRPr lang="nb-NO" dirty="0"/>
          </a:p>
          <a:p>
            <a:r>
              <a:rPr lang="nb-NO" dirty="0"/>
              <a:t>https://www.yara.com/siteassets/investors/057-reports-and-presentations/quarterly-reports/2025/3q-2025/yara-3q-2025-report.pdf?_gl=1*14m29ud*_up*MQ..*_ga*NDgwMTU2MzU5LjE3NjE4NTU3MzI.*_ga_FJB1LTWP77*czE3NjE4NTU3MzEkbzEkZzAkdDE3NjE4NTU3MzEkajYwJGwwJGgxNzg3NzU0MjEx*_ga_W5MJZ2GTWV*czE3NjE4NTU3MzEkbzEkZzAkdDE3NjE4NTU3MzEkajYwJGwwJGgw</a:t>
            </a:r>
          </a:p>
          <a:p>
            <a:endParaRPr lang="nb-NO" dirty="0"/>
          </a:p>
        </p:txBody>
      </p:sp>
    </p:spTree>
    <p:extLst>
      <p:ext uri="{BB962C8B-B14F-4D97-AF65-F5344CB8AC3E}">
        <p14:creationId xmlns:p14="http://schemas.microsoft.com/office/powerpoint/2010/main" val="64290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3744-B43C-C1B7-5A92-5001E57F8E37}"/>
              </a:ext>
            </a:extLst>
          </p:cNvPr>
          <p:cNvSpPr>
            <a:spLocks noGrp="1"/>
          </p:cNvSpPr>
          <p:nvPr>
            <p:ph type="title"/>
          </p:nvPr>
        </p:nvSpPr>
        <p:spPr/>
        <p:txBody>
          <a:bodyPr>
            <a:normAutofit/>
          </a:bodyPr>
          <a:lstStyle/>
          <a:p>
            <a:r>
              <a:rPr lang="nb-NO" sz="4000" dirty="0"/>
              <a:t>Regn ut langsiktig gjeldsgrad (for de siste tre årene)</a:t>
            </a:r>
          </a:p>
        </p:txBody>
      </p:sp>
      <p:graphicFrame>
        <p:nvGraphicFramePr>
          <p:cNvPr id="4" name="Table 3">
            <a:extLst>
              <a:ext uri="{FF2B5EF4-FFF2-40B4-BE49-F238E27FC236}">
                <a16:creationId xmlns:a16="http://schemas.microsoft.com/office/drawing/2014/main" id="{0450773C-28BB-EAF1-2DDF-265517E160F1}"/>
              </a:ext>
            </a:extLst>
          </p:cNvPr>
          <p:cNvGraphicFramePr>
            <a:graphicFrameLocks noGrp="1"/>
          </p:cNvGraphicFramePr>
          <p:nvPr/>
        </p:nvGraphicFramePr>
        <p:xfrm>
          <a:off x="838200" y="1987493"/>
          <a:ext cx="9718724" cy="1483360"/>
        </p:xfrm>
        <a:graphic>
          <a:graphicData uri="http://schemas.openxmlformats.org/drawingml/2006/table">
            <a:tbl>
              <a:tblPr firstRow="1" bandRow="1">
                <a:tableStyleId>{5C22544A-7EE6-4342-B048-85BDC9FD1C3A}</a:tableStyleId>
              </a:tblPr>
              <a:tblGrid>
                <a:gridCol w="2429681">
                  <a:extLst>
                    <a:ext uri="{9D8B030D-6E8A-4147-A177-3AD203B41FA5}">
                      <a16:colId xmlns:a16="http://schemas.microsoft.com/office/drawing/2014/main" val="2192157066"/>
                    </a:ext>
                  </a:extLst>
                </a:gridCol>
                <a:gridCol w="2429681">
                  <a:extLst>
                    <a:ext uri="{9D8B030D-6E8A-4147-A177-3AD203B41FA5}">
                      <a16:colId xmlns:a16="http://schemas.microsoft.com/office/drawing/2014/main" val="2747906060"/>
                    </a:ext>
                  </a:extLst>
                </a:gridCol>
                <a:gridCol w="2429681">
                  <a:extLst>
                    <a:ext uri="{9D8B030D-6E8A-4147-A177-3AD203B41FA5}">
                      <a16:colId xmlns:a16="http://schemas.microsoft.com/office/drawing/2014/main" val="4254452736"/>
                    </a:ext>
                  </a:extLst>
                </a:gridCol>
                <a:gridCol w="2429681">
                  <a:extLst>
                    <a:ext uri="{9D8B030D-6E8A-4147-A177-3AD203B41FA5}">
                      <a16:colId xmlns:a16="http://schemas.microsoft.com/office/drawing/2014/main" val="724091908"/>
                    </a:ext>
                  </a:extLst>
                </a:gridCol>
              </a:tblGrid>
              <a:tr h="370840">
                <a:tc>
                  <a:txBody>
                    <a:bodyPr/>
                    <a:lstStyle/>
                    <a:p>
                      <a:r>
                        <a:rPr lang="nb-NO" dirty="0"/>
                        <a:t>Dato</a:t>
                      </a:r>
                    </a:p>
                  </a:txBody>
                  <a:tcPr/>
                </a:tc>
                <a:tc>
                  <a:txBody>
                    <a:bodyPr/>
                    <a:lstStyle/>
                    <a:p>
                      <a:r>
                        <a:rPr lang="nb-NO" dirty="0"/>
                        <a:t>Egenkapital</a:t>
                      </a:r>
                    </a:p>
                  </a:txBody>
                  <a:tcPr/>
                </a:tc>
                <a:tc>
                  <a:txBody>
                    <a:bodyPr/>
                    <a:lstStyle/>
                    <a:p>
                      <a:r>
                        <a:rPr lang="nb-NO" dirty="0"/>
                        <a:t>Langsiktig gjeld</a:t>
                      </a:r>
                    </a:p>
                  </a:txBody>
                  <a:tcPr/>
                </a:tc>
                <a:tc>
                  <a:txBody>
                    <a:bodyPr/>
                    <a:lstStyle/>
                    <a:p>
                      <a:r>
                        <a:rPr lang="nb-NO" dirty="0"/>
                        <a:t>Langsiktig gjeldsgrad</a:t>
                      </a:r>
                    </a:p>
                  </a:txBody>
                  <a:tcPr/>
                </a:tc>
                <a:extLst>
                  <a:ext uri="{0D108BD9-81ED-4DB2-BD59-A6C34878D82A}">
                    <a16:rowId xmlns:a16="http://schemas.microsoft.com/office/drawing/2014/main" val="4285573539"/>
                  </a:ext>
                </a:extLst>
              </a:tr>
              <a:tr h="370840">
                <a:tc>
                  <a:txBody>
                    <a:bodyPr/>
                    <a:lstStyle/>
                    <a:p>
                      <a:r>
                        <a:rPr lang="nb-NO" dirty="0"/>
                        <a:t>31. Desember 2022</a:t>
                      </a:r>
                    </a:p>
                  </a:txBody>
                  <a:tcPr/>
                </a:tc>
                <a:tc>
                  <a:txBody>
                    <a:bodyPr/>
                    <a:lstStyle/>
                    <a:p>
                      <a:r>
                        <a:rPr lang="nb-NO" dirty="0"/>
                        <a:t>8600 M USD</a:t>
                      </a:r>
                    </a:p>
                  </a:txBody>
                  <a:tcPr/>
                </a:tc>
                <a:tc>
                  <a:txBody>
                    <a:bodyPr/>
                    <a:lstStyle/>
                    <a:p>
                      <a:r>
                        <a:rPr lang="nb-NO" dirty="0"/>
                        <a:t>5043 M USD</a:t>
                      </a:r>
                    </a:p>
                  </a:txBody>
                  <a:tcPr/>
                </a:tc>
                <a:tc>
                  <a:txBody>
                    <a:bodyPr/>
                    <a:lstStyle/>
                    <a:p>
                      <a:r>
                        <a:rPr lang="nb-NO" dirty="0"/>
                        <a:t>0.586</a:t>
                      </a:r>
                    </a:p>
                  </a:txBody>
                  <a:tcPr/>
                </a:tc>
                <a:extLst>
                  <a:ext uri="{0D108BD9-81ED-4DB2-BD59-A6C34878D82A}">
                    <a16:rowId xmlns:a16="http://schemas.microsoft.com/office/drawing/2014/main" val="3584331154"/>
                  </a:ext>
                </a:extLst>
              </a:tr>
              <a:tr h="370840">
                <a:tc>
                  <a:txBody>
                    <a:bodyPr/>
                    <a:lstStyle/>
                    <a:p>
                      <a:r>
                        <a:rPr lang="nb-NO" dirty="0"/>
                        <a:t>31. Desember 2023</a:t>
                      </a:r>
                    </a:p>
                  </a:txBody>
                  <a:tcPr/>
                </a:tc>
                <a:tc>
                  <a:txBody>
                    <a:bodyPr/>
                    <a:lstStyle/>
                    <a:p>
                      <a:r>
                        <a:rPr lang="nb-NO" dirty="0"/>
                        <a:t>7570 M USD</a:t>
                      </a:r>
                    </a:p>
                  </a:txBody>
                  <a:tcPr/>
                </a:tc>
                <a:tc>
                  <a:txBody>
                    <a:bodyPr/>
                    <a:lstStyle/>
                    <a:p>
                      <a:r>
                        <a:rPr lang="nb-NO" dirty="0"/>
                        <a:t>4743 M USD</a:t>
                      </a:r>
                    </a:p>
                  </a:txBody>
                  <a:tcPr/>
                </a:tc>
                <a:tc>
                  <a:txBody>
                    <a:bodyPr/>
                    <a:lstStyle/>
                    <a:p>
                      <a:r>
                        <a:rPr lang="nb-NO" dirty="0"/>
                        <a:t>0.627</a:t>
                      </a:r>
                    </a:p>
                  </a:txBody>
                  <a:tcPr/>
                </a:tc>
                <a:extLst>
                  <a:ext uri="{0D108BD9-81ED-4DB2-BD59-A6C34878D82A}">
                    <a16:rowId xmlns:a16="http://schemas.microsoft.com/office/drawing/2014/main" val="2037887319"/>
                  </a:ext>
                </a:extLst>
              </a:tr>
              <a:tr h="370840">
                <a:tc>
                  <a:txBody>
                    <a:bodyPr/>
                    <a:lstStyle/>
                    <a:p>
                      <a:r>
                        <a:rPr lang="nb-NO" dirty="0"/>
                        <a:t>31. Desember 2024</a:t>
                      </a:r>
                    </a:p>
                  </a:txBody>
                  <a:tcPr/>
                </a:tc>
                <a:tc>
                  <a:txBody>
                    <a:bodyPr/>
                    <a:lstStyle/>
                    <a:p>
                      <a:r>
                        <a:rPr lang="nb-NO" dirty="0"/>
                        <a:t>7003 M USD</a:t>
                      </a:r>
                    </a:p>
                  </a:txBody>
                  <a:tcPr/>
                </a:tc>
                <a:tc>
                  <a:txBody>
                    <a:bodyPr/>
                    <a:lstStyle/>
                    <a:p>
                      <a:r>
                        <a:rPr lang="nb-NO" dirty="0"/>
                        <a:t>4864 M USD</a:t>
                      </a:r>
                    </a:p>
                  </a:txBody>
                  <a:tcPr/>
                </a:tc>
                <a:tc>
                  <a:txBody>
                    <a:bodyPr/>
                    <a:lstStyle/>
                    <a:p>
                      <a:r>
                        <a:rPr lang="nb-NO" dirty="0"/>
                        <a:t>0.695</a:t>
                      </a:r>
                    </a:p>
                  </a:txBody>
                  <a:tcPr/>
                </a:tc>
                <a:extLst>
                  <a:ext uri="{0D108BD9-81ED-4DB2-BD59-A6C34878D82A}">
                    <a16:rowId xmlns:a16="http://schemas.microsoft.com/office/drawing/2014/main" val="138058715"/>
                  </a:ext>
                </a:extLst>
              </a:tr>
            </a:tbl>
          </a:graphicData>
        </a:graphic>
      </p:graphicFrame>
      <p:sp>
        <p:nvSpPr>
          <p:cNvPr id="5" name="TextBox 4">
            <a:extLst>
              <a:ext uri="{FF2B5EF4-FFF2-40B4-BE49-F238E27FC236}">
                <a16:creationId xmlns:a16="http://schemas.microsoft.com/office/drawing/2014/main" id="{25B12142-04E2-ABF5-A7C1-672D44665CFF}"/>
              </a:ext>
            </a:extLst>
          </p:cNvPr>
          <p:cNvSpPr txBox="1"/>
          <p:nvPr/>
        </p:nvSpPr>
        <p:spPr>
          <a:xfrm>
            <a:off x="0" y="5377218"/>
            <a:ext cx="12192000" cy="1754326"/>
          </a:xfrm>
          <a:prstGeom prst="rect">
            <a:avLst/>
          </a:prstGeom>
          <a:noFill/>
        </p:spPr>
        <p:txBody>
          <a:bodyPr wrap="square" rtlCol="0">
            <a:spAutoFit/>
          </a:bodyPr>
          <a:lstStyle/>
          <a:p>
            <a:r>
              <a:rPr lang="nb-NO" dirty="0">
                <a:hlinkClick r:id="rId2"/>
              </a:rPr>
              <a:t>https://www.yara.com/siteassets/investors/057-reports-and-presentations/annual-reports/2023/yara-integrated-report-2023.pdf</a:t>
            </a:r>
            <a:endParaRPr lang="nb-NO" dirty="0"/>
          </a:p>
          <a:p>
            <a:endParaRPr lang="nb-NO" dirty="0"/>
          </a:p>
          <a:p>
            <a:r>
              <a:rPr lang="nb-NO" dirty="0">
                <a:hlinkClick r:id="rId3"/>
              </a:rPr>
              <a:t>https://www.yara.com/siteassets/investors/057-reports-and-presentations/annual-reports/2024/yara-integrated-report-2024.pdf</a:t>
            </a:r>
            <a:endParaRPr lang="nb-NO" dirty="0"/>
          </a:p>
          <a:p>
            <a:endParaRPr lang="nb-NO" dirty="0"/>
          </a:p>
        </p:txBody>
      </p:sp>
    </p:spTree>
    <p:extLst>
      <p:ext uri="{BB962C8B-B14F-4D97-AF65-F5344CB8AC3E}">
        <p14:creationId xmlns:p14="http://schemas.microsoft.com/office/powerpoint/2010/main" val="311574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1D2C-A9FB-FD70-CCFF-75655494390F}"/>
              </a:ext>
            </a:extLst>
          </p:cNvPr>
          <p:cNvSpPr>
            <a:spLocks noGrp="1"/>
          </p:cNvSpPr>
          <p:nvPr>
            <p:ph type="title"/>
          </p:nvPr>
        </p:nvSpPr>
        <p:spPr/>
        <p:txBody>
          <a:bodyPr>
            <a:normAutofit/>
          </a:bodyPr>
          <a:lstStyle/>
          <a:p>
            <a:r>
              <a:rPr lang="nb-NO" dirty="0"/>
              <a:t>Kommenter kapitalstrukturen og </a:t>
            </a:r>
            <a:r>
              <a:rPr lang="nb-NO" dirty="0" err="1"/>
              <a:t>gearing</a:t>
            </a:r>
            <a:r>
              <a:rPr lang="nb-NO" dirty="0"/>
              <a:t> av bedriften din</a:t>
            </a:r>
          </a:p>
        </p:txBody>
      </p:sp>
      <p:sp>
        <p:nvSpPr>
          <p:cNvPr id="3" name="Content Placeholder 2">
            <a:extLst>
              <a:ext uri="{FF2B5EF4-FFF2-40B4-BE49-F238E27FC236}">
                <a16:creationId xmlns:a16="http://schemas.microsoft.com/office/drawing/2014/main" id="{D9DF24A5-6C39-7358-B886-DF404D3944C6}"/>
              </a:ext>
            </a:extLst>
          </p:cNvPr>
          <p:cNvSpPr>
            <a:spLocks noGrp="1"/>
          </p:cNvSpPr>
          <p:nvPr>
            <p:ph idx="1"/>
          </p:nvPr>
        </p:nvSpPr>
        <p:spPr/>
        <p:txBody>
          <a:bodyPr/>
          <a:lstStyle/>
          <a:p>
            <a:r>
              <a:rPr lang="nb-NO" dirty="0"/>
              <a:t>Ifølge siste kvartalsrapport har YARA International ASA en </a:t>
            </a:r>
            <a:r>
              <a:rPr lang="nb-NO" dirty="0" err="1"/>
              <a:t>debt</a:t>
            </a:r>
            <a:r>
              <a:rPr lang="nb-NO" dirty="0"/>
              <a:t>/</a:t>
            </a:r>
            <a:r>
              <a:rPr lang="nb-NO" dirty="0" err="1"/>
              <a:t>equity</a:t>
            </a:r>
            <a:r>
              <a:rPr lang="nb-NO" dirty="0"/>
              <a:t> ratio på 39%. Dette er en relativt lav </a:t>
            </a:r>
            <a:r>
              <a:rPr lang="nb-NO" dirty="0" err="1"/>
              <a:t>gearing</a:t>
            </a:r>
            <a:r>
              <a:rPr lang="nb-NO" dirty="0"/>
              <a:t> og betyr mindre finansiell risiko. </a:t>
            </a:r>
          </a:p>
          <a:p>
            <a:r>
              <a:rPr lang="nb-NO" dirty="0" err="1"/>
              <a:t>Debt</a:t>
            </a:r>
            <a:r>
              <a:rPr lang="nb-NO" dirty="0"/>
              <a:t>/Equity ratio har utviklet seg fra 49% i 2023 til  53% i 2024, og er per siste kvartalsrapport 39%. Dette tyder på en reduksjon i </a:t>
            </a:r>
            <a:r>
              <a:rPr lang="nb-NO" dirty="0" err="1"/>
              <a:t>gearing</a:t>
            </a:r>
            <a:r>
              <a:rPr lang="nb-NO" dirty="0"/>
              <a:t> det siste året og mer konservativ finansiering. </a:t>
            </a:r>
          </a:p>
        </p:txBody>
      </p:sp>
    </p:spTree>
    <p:extLst>
      <p:ext uri="{BB962C8B-B14F-4D97-AF65-F5344CB8AC3E}">
        <p14:creationId xmlns:p14="http://schemas.microsoft.com/office/powerpoint/2010/main" val="710365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EB4F-4069-5B87-3272-FBF171D699FA}"/>
              </a:ext>
            </a:extLst>
          </p:cNvPr>
          <p:cNvSpPr>
            <a:spLocks noGrp="1"/>
          </p:cNvSpPr>
          <p:nvPr>
            <p:ph type="title"/>
          </p:nvPr>
        </p:nvSpPr>
        <p:spPr/>
        <p:txBody>
          <a:bodyPr>
            <a:normAutofit/>
          </a:bodyPr>
          <a:lstStyle/>
          <a:p>
            <a:r>
              <a:rPr lang="nb-NO" dirty="0"/>
              <a:t>Bruk langsiktig gjeld og rentekostnad, regn ut gjennomsnittlig gjeldskostnad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E8003C-FEDB-301A-6BF6-2069AD52EFD5}"/>
                  </a:ext>
                </a:extLst>
              </p:cNvPr>
              <p:cNvSpPr>
                <a:spLocks noGrp="1"/>
              </p:cNvSpPr>
              <p:nvPr>
                <p:ph idx="1"/>
              </p:nvPr>
            </p:nvSpPr>
            <p:spPr>
              <a:xfrm>
                <a:off x="838200" y="2221410"/>
                <a:ext cx="10515600" cy="4351338"/>
              </a:xfrm>
            </p:spPr>
            <p:txBody>
              <a:bodyPr/>
              <a:lstStyle/>
              <a:p>
                <a14:m>
                  <m:oMath xmlns:m="http://schemas.openxmlformats.org/officeDocument/2006/math">
                    <m:sSub>
                      <m:sSubPr>
                        <m:ctrlPr>
                          <a:rPr lang="nb-NO" b="0" i="1" smtClean="0">
                            <a:latin typeface="Cambria Math" panose="02040503050406030204" pitchFamily="18" charset="0"/>
                          </a:rPr>
                        </m:ctrlPr>
                      </m:sSubPr>
                      <m:e>
                        <m:r>
                          <a:rPr lang="nb-NO" b="0" i="1" smtClean="0">
                            <a:latin typeface="Cambria Math" panose="02040503050406030204" pitchFamily="18" charset="0"/>
                          </a:rPr>
                          <m:t>𝑅</m:t>
                        </m:r>
                      </m:e>
                      <m:sub>
                        <m:r>
                          <a:rPr lang="nb-NO" b="0" i="1" smtClean="0">
                            <a:latin typeface="Cambria Math" panose="02040503050406030204" pitchFamily="18" charset="0"/>
                          </a:rPr>
                          <m:t>𝐷</m:t>
                        </m:r>
                      </m:sub>
                    </m:sSub>
                    <m:r>
                      <a:rPr lang="nb-NO" b="0" i="1" smtClean="0">
                        <a:latin typeface="Cambria Math" panose="02040503050406030204" pitchFamily="18" charset="0"/>
                      </a:rPr>
                      <m:t>=</m:t>
                    </m:r>
                    <m:f>
                      <m:fPr>
                        <m:ctrlPr>
                          <a:rPr lang="nb-NO" b="0" i="1" smtClean="0">
                            <a:latin typeface="Cambria Math" panose="02040503050406030204" pitchFamily="18" charset="0"/>
                          </a:rPr>
                        </m:ctrlPr>
                      </m:fPr>
                      <m:num>
                        <m:r>
                          <a:rPr lang="nb-NO" b="0" i="1" smtClean="0">
                            <a:latin typeface="Cambria Math" panose="02040503050406030204" pitchFamily="18" charset="0"/>
                          </a:rPr>
                          <m:t>𝑅𝑒𝑛𝑡𝑒𝑘𝑜𝑠𝑡𝑛𝑎𝑑</m:t>
                        </m:r>
                      </m:num>
                      <m:den>
                        <m:r>
                          <a:rPr lang="nb-NO" b="0" i="1" smtClean="0">
                            <a:latin typeface="Cambria Math" panose="02040503050406030204" pitchFamily="18" charset="0"/>
                          </a:rPr>
                          <m:t>𝐿𝑎𝑛𝑔𝑠𝑖𝑘𝑡𝑖𝑔</m:t>
                        </m:r>
                        <m:r>
                          <a:rPr lang="nb-NO" b="0" i="1" smtClean="0">
                            <a:latin typeface="Cambria Math" panose="02040503050406030204" pitchFamily="18" charset="0"/>
                          </a:rPr>
                          <m:t> </m:t>
                        </m:r>
                        <m:r>
                          <a:rPr lang="nb-NO" b="0" i="1" smtClean="0">
                            <a:latin typeface="Cambria Math" panose="02040503050406030204" pitchFamily="18" charset="0"/>
                          </a:rPr>
                          <m:t>𝑔𝑗𝑒𝑙𝑑</m:t>
                        </m:r>
                      </m:den>
                    </m:f>
                  </m:oMath>
                </a14:m>
                <a:endParaRPr lang="nb-NO" b="0" dirty="0"/>
              </a:p>
              <a:p>
                <a14:m>
                  <m:oMath xmlns:m="http://schemas.openxmlformats.org/officeDocument/2006/math">
                    <m:sSub>
                      <m:sSubPr>
                        <m:ctrlPr>
                          <a:rPr lang="nb-NO" b="0" i="1" smtClean="0">
                            <a:latin typeface="Cambria Math" panose="02040503050406030204" pitchFamily="18" charset="0"/>
                          </a:rPr>
                        </m:ctrlPr>
                      </m:sSubPr>
                      <m:e>
                        <m:r>
                          <a:rPr lang="nb-NO" b="0" i="1" smtClean="0">
                            <a:latin typeface="Cambria Math" panose="02040503050406030204" pitchFamily="18" charset="0"/>
                          </a:rPr>
                          <m:t>𝑅</m:t>
                        </m:r>
                      </m:e>
                      <m:sub>
                        <m:r>
                          <a:rPr lang="nb-NO" b="0" i="1" smtClean="0">
                            <a:latin typeface="Cambria Math" panose="02040503050406030204" pitchFamily="18" charset="0"/>
                          </a:rPr>
                          <m:t>𝐷</m:t>
                        </m:r>
                      </m:sub>
                    </m:sSub>
                    <m:r>
                      <a:rPr lang="nb-NO" b="0" i="1" smtClean="0">
                        <a:latin typeface="Cambria Math" panose="02040503050406030204" pitchFamily="18" charset="0"/>
                      </a:rPr>
                      <m:t>=</m:t>
                    </m:r>
                    <m:f>
                      <m:fPr>
                        <m:ctrlPr>
                          <a:rPr lang="nb-NO" b="0" i="1" smtClean="0">
                            <a:latin typeface="Cambria Math" panose="02040503050406030204" pitchFamily="18" charset="0"/>
                          </a:rPr>
                        </m:ctrlPr>
                      </m:fPr>
                      <m:num>
                        <m:r>
                          <a:rPr lang="nb-NO" b="0" i="1" smtClean="0">
                            <a:latin typeface="Cambria Math" panose="02040503050406030204" pitchFamily="18" charset="0"/>
                          </a:rPr>
                          <m:t>68 </m:t>
                        </m:r>
                        <m:r>
                          <a:rPr lang="nb-NO" b="0" i="1" smtClean="0">
                            <a:latin typeface="Cambria Math" panose="02040503050406030204" pitchFamily="18" charset="0"/>
                          </a:rPr>
                          <m:t>𝑚𝑖𝑙𝑙𝑖𝑜𝑛𝑒𝑟</m:t>
                        </m:r>
                        <m:r>
                          <a:rPr lang="nb-NO" b="0" i="1" smtClean="0">
                            <a:latin typeface="Cambria Math" panose="02040503050406030204" pitchFamily="18" charset="0"/>
                          </a:rPr>
                          <m:t> </m:t>
                        </m:r>
                        <m:r>
                          <a:rPr lang="nb-NO" b="0" i="1" smtClean="0">
                            <a:latin typeface="Cambria Math" panose="02040503050406030204" pitchFamily="18" charset="0"/>
                          </a:rPr>
                          <m:t>𝑈𝑆𝐷</m:t>
                        </m:r>
                      </m:num>
                      <m:den>
                        <m:r>
                          <a:rPr lang="nb-NO" b="0" i="1" smtClean="0">
                            <a:latin typeface="Cambria Math" panose="02040503050406030204" pitchFamily="18" charset="0"/>
                          </a:rPr>
                          <m:t>4542 </m:t>
                        </m:r>
                        <m:r>
                          <a:rPr lang="nb-NO" b="0" i="1" smtClean="0">
                            <a:latin typeface="Cambria Math" panose="02040503050406030204" pitchFamily="18" charset="0"/>
                          </a:rPr>
                          <m:t>𝑚𝑖𝑙𝑙𝑖𝑜𝑛𝑒𝑟</m:t>
                        </m:r>
                        <m:r>
                          <a:rPr lang="nb-NO" b="0" i="1" smtClean="0">
                            <a:latin typeface="Cambria Math" panose="02040503050406030204" pitchFamily="18" charset="0"/>
                          </a:rPr>
                          <m:t> </m:t>
                        </m:r>
                        <m:r>
                          <a:rPr lang="nb-NO" b="0" i="1" smtClean="0">
                            <a:latin typeface="Cambria Math" panose="02040503050406030204" pitchFamily="18" charset="0"/>
                          </a:rPr>
                          <m:t>𝑈𝑆𝐷</m:t>
                        </m:r>
                        <m:r>
                          <a:rPr lang="nb-NO" b="0" i="1" smtClean="0">
                            <a:latin typeface="Cambria Math" panose="02040503050406030204" pitchFamily="18" charset="0"/>
                          </a:rPr>
                          <m:t> </m:t>
                        </m:r>
                      </m:den>
                    </m:f>
                    <m:r>
                      <a:rPr lang="nb-NO" b="0" i="1" smtClean="0">
                        <a:latin typeface="Cambria Math" panose="02040503050406030204" pitchFamily="18" charset="0"/>
                      </a:rPr>
                      <m:t>=0.0149 ∗100%=</m:t>
                    </m:r>
                    <m:r>
                      <a:rPr lang="nb-NO" b="1" i="1" smtClean="0">
                        <a:latin typeface="Cambria Math" panose="02040503050406030204" pitchFamily="18" charset="0"/>
                      </a:rPr>
                      <m:t>𝟏</m:t>
                    </m:r>
                    <m:r>
                      <a:rPr lang="nb-NO" b="1" i="1" smtClean="0">
                        <a:latin typeface="Cambria Math" panose="02040503050406030204" pitchFamily="18" charset="0"/>
                      </a:rPr>
                      <m:t>.</m:t>
                    </m:r>
                    <m:r>
                      <a:rPr lang="nb-NO" b="1" i="1" smtClean="0">
                        <a:latin typeface="Cambria Math" panose="02040503050406030204" pitchFamily="18" charset="0"/>
                      </a:rPr>
                      <m:t>𝟒𝟗</m:t>
                    </m:r>
                    <m:r>
                      <a:rPr lang="nb-NO" b="1" i="1" smtClean="0">
                        <a:latin typeface="Cambria Math" panose="02040503050406030204" pitchFamily="18" charset="0"/>
                      </a:rPr>
                      <m:t>%</m:t>
                    </m:r>
                  </m:oMath>
                </a14:m>
                <a:endParaRPr lang="nb-NO" b="1" dirty="0"/>
              </a:p>
            </p:txBody>
          </p:sp>
        </mc:Choice>
        <mc:Fallback>
          <p:sp>
            <p:nvSpPr>
              <p:cNvPr id="3" name="Content Placeholder 2">
                <a:extLst>
                  <a:ext uri="{FF2B5EF4-FFF2-40B4-BE49-F238E27FC236}">
                    <a16:creationId xmlns:a16="http://schemas.microsoft.com/office/drawing/2014/main" id="{04E8003C-FEDB-301A-6BF6-2069AD52EFD5}"/>
                  </a:ext>
                </a:extLst>
              </p:cNvPr>
              <p:cNvSpPr>
                <a:spLocks noGrp="1" noRot="1" noChangeAspect="1" noMove="1" noResize="1" noEditPoints="1" noAdjustHandles="1" noChangeArrowheads="1" noChangeShapeType="1" noTextEdit="1"/>
              </p:cNvSpPr>
              <p:nvPr>
                <p:ph idx="1"/>
              </p:nvPr>
            </p:nvSpPr>
            <p:spPr>
              <a:xfrm>
                <a:off x="838200" y="2221410"/>
                <a:ext cx="10515600" cy="4351338"/>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5941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D30D-B515-D818-8483-CF94BA72913C}"/>
              </a:ext>
            </a:extLst>
          </p:cNvPr>
          <p:cNvSpPr>
            <a:spLocks noGrp="1"/>
          </p:cNvSpPr>
          <p:nvPr>
            <p:ph type="title"/>
          </p:nvPr>
        </p:nvSpPr>
        <p:spPr/>
        <p:txBody>
          <a:bodyPr/>
          <a:lstStyle/>
          <a:p>
            <a:r>
              <a:rPr lang="nb-NO" dirty="0"/>
              <a:t>Diskuter selskapets utbyttepolitikk og utbetalinger de siste 5 årene</a:t>
            </a:r>
          </a:p>
        </p:txBody>
      </p:sp>
      <p:sp>
        <p:nvSpPr>
          <p:cNvPr id="3" name="Content Placeholder 2">
            <a:extLst>
              <a:ext uri="{FF2B5EF4-FFF2-40B4-BE49-F238E27FC236}">
                <a16:creationId xmlns:a16="http://schemas.microsoft.com/office/drawing/2014/main" id="{42EBB613-9EA5-003C-07D9-1E7C9F2FC66D}"/>
              </a:ext>
            </a:extLst>
          </p:cNvPr>
          <p:cNvSpPr>
            <a:spLocks noGrp="1"/>
          </p:cNvSpPr>
          <p:nvPr>
            <p:ph idx="1"/>
          </p:nvPr>
        </p:nvSpPr>
        <p:spPr/>
        <p:txBody>
          <a:bodyPr/>
          <a:lstStyle/>
          <a:p>
            <a:r>
              <a:rPr lang="nb-NO" dirty="0"/>
              <a:t>Denne setningen går igjen i hver årsrapport de siste 5 årene:</a:t>
            </a:r>
          </a:p>
          <a:p>
            <a:pPr marL="0" indent="0">
              <a:buNone/>
            </a:pPr>
            <a:r>
              <a:rPr lang="en-US" i="1" dirty="0">
                <a:solidFill>
                  <a:schemeClr val="accent1"/>
                </a:solidFill>
              </a:rPr>
              <a:t>“Yara’s ordinary dividend shall be 50 percent of net income. Shareholder returns are distributed primarily as cash, with share buybacks as a supplemental lever.”</a:t>
            </a:r>
          </a:p>
          <a:p>
            <a:r>
              <a:rPr lang="nb-NO" dirty="0"/>
              <a:t>Utbyttepolitikken, at utbyttet skal være 50% av netto inntekt, er altså uendret. </a:t>
            </a:r>
          </a:p>
          <a:p>
            <a:pPr marL="0" indent="0">
              <a:buNone/>
            </a:pPr>
            <a:endParaRPr lang="nb-NO" dirty="0"/>
          </a:p>
        </p:txBody>
      </p:sp>
    </p:spTree>
    <p:extLst>
      <p:ext uri="{BB962C8B-B14F-4D97-AF65-F5344CB8AC3E}">
        <p14:creationId xmlns:p14="http://schemas.microsoft.com/office/powerpoint/2010/main" val="1294543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E518-3B1E-97A7-D29D-D47221CEE88F}"/>
              </a:ext>
            </a:extLst>
          </p:cNvPr>
          <p:cNvSpPr>
            <a:spLocks noGrp="1"/>
          </p:cNvSpPr>
          <p:nvPr>
            <p:ph type="title"/>
          </p:nvPr>
        </p:nvSpPr>
        <p:spPr/>
        <p:txBody>
          <a:bodyPr/>
          <a:lstStyle/>
          <a:p>
            <a:r>
              <a:rPr lang="nb-NO" dirty="0"/>
              <a:t>Diskuter selskapets utbyttepolitikk og utbetalinger de siste 5 årene</a:t>
            </a:r>
          </a:p>
        </p:txBody>
      </p:sp>
      <p:graphicFrame>
        <p:nvGraphicFramePr>
          <p:cNvPr id="4" name="Content Placeholder 3">
            <a:extLst>
              <a:ext uri="{FF2B5EF4-FFF2-40B4-BE49-F238E27FC236}">
                <a16:creationId xmlns:a16="http://schemas.microsoft.com/office/drawing/2014/main" id="{7C4F6574-7E52-82B6-C2E8-ACB2A194A350}"/>
              </a:ext>
            </a:extLst>
          </p:cNvPr>
          <p:cNvGraphicFramePr>
            <a:graphicFrameLocks noGrp="1"/>
          </p:cNvGraphicFramePr>
          <p:nvPr>
            <p:ph idx="1"/>
          </p:nvPr>
        </p:nvGraphicFramePr>
        <p:xfrm>
          <a:off x="53454" y="1813559"/>
          <a:ext cx="12085092" cy="3037840"/>
        </p:xfrm>
        <a:graphic>
          <a:graphicData uri="http://schemas.openxmlformats.org/drawingml/2006/table">
            <a:tbl>
              <a:tblPr firstRow="1" bandRow="1">
                <a:tableStyleId>{5C22544A-7EE6-4342-B048-85BDC9FD1C3A}</a:tableStyleId>
              </a:tblPr>
              <a:tblGrid>
                <a:gridCol w="774833">
                  <a:extLst>
                    <a:ext uri="{9D8B030D-6E8A-4147-A177-3AD203B41FA5}">
                      <a16:colId xmlns:a16="http://schemas.microsoft.com/office/drawing/2014/main" val="808997696"/>
                    </a:ext>
                  </a:extLst>
                </a:gridCol>
                <a:gridCol w="1352528">
                  <a:extLst>
                    <a:ext uri="{9D8B030D-6E8A-4147-A177-3AD203B41FA5}">
                      <a16:colId xmlns:a16="http://schemas.microsoft.com/office/drawing/2014/main" val="3855804891"/>
                    </a:ext>
                  </a:extLst>
                </a:gridCol>
                <a:gridCol w="1459808">
                  <a:extLst>
                    <a:ext uri="{9D8B030D-6E8A-4147-A177-3AD203B41FA5}">
                      <a16:colId xmlns:a16="http://schemas.microsoft.com/office/drawing/2014/main" val="3795780057"/>
                    </a:ext>
                  </a:extLst>
                </a:gridCol>
                <a:gridCol w="1413956">
                  <a:extLst>
                    <a:ext uri="{9D8B030D-6E8A-4147-A177-3AD203B41FA5}">
                      <a16:colId xmlns:a16="http://schemas.microsoft.com/office/drawing/2014/main" val="2022830262"/>
                    </a:ext>
                  </a:extLst>
                </a:gridCol>
                <a:gridCol w="1823613">
                  <a:extLst>
                    <a:ext uri="{9D8B030D-6E8A-4147-A177-3AD203B41FA5}">
                      <a16:colId xmlns:a16="http://schemas.microsoft.com/office/drawing/2014/main" val="3285362465"/>
                    </a:ext>
                  </a:extLst>
                </a:gridCol>
                <a:gridCol w="5260354">
                  <a:extLst>
                    <a:ext uri="{9D8B030D-6E8A-4147-A177-3AD203B41FA5}">
                      <a16:colId xmlns:a16="http://schemas.microsoft.com/office/drawing/2014/main" val="748165358"/>
                    </a:ext>
                  </a:extLst>
                </a:gridCol>
              </a:tblGrid>
              <a:tr h="370840">
                <a:tc>
                  <a:txBody>
                    <a:bodyPr/>
                    <a:lstStyle/>
                    <a:p>
                      <a:r>
                        <a:rPr lang="nb-NO" dirty="0"/>
                        <a:t>År</a:t>
                      </a:r>
                    </a:p>
                  </a:txBody>
                  <a:tcPr/>
                </a:tc>
                <a:tc>
                  <a:txBody>
                    <a:bodyPr/>
                    <a:lstStyle/>
                    <a:p>
                      <a:r>
                        <a:rPr lang="nb-NO" dirty="0"/>
                        <a:t>NOK/Aksje</a:t>
                      </a:r>
                    </a:p>
                  </a:txBody>
                  <a:tcPr/>
                </a:tc>
                <a:tc>
                  <a:txBody>
                    <a:bodyPr/>
                    <a:lstStyle/>
                    <a:p>
                      <a:r>
                        <a:rPr lang="nb-NO" dirty="0"/>
                        <a:t>% av inntekt</a:t>
                      </a:r>
                    </a:p>
                  </a:txBody>
                  <a:tcPr/>
                </a:tc>
                <a:tc>
                  <a:txBody>
                    <a:bodyPr/>
                    <a:lstStyle/>
                    <a:p>
                      <a:r>
                        <a:rPr lang="nb-NO" dirty="0" err="1"/>
                        <a:t>Buyback</a:t>
                      </a:r>
                      <a:endParaRPr lang="nb-NO" dirty="0"/>
                    </a:p>
                  </a:txBody>
                  <a:tcPr/>
                </a:tc>
                <a:tc>
                  <a:txBody>
                    <a:bodyPr/>
                    <a:lstStyle/>
                    <a:p>
                      <a:r>
                        <a:rPr lang="nb-NO" dirty="0"/>
                        <a:t>Totalt utbetalt</a:t>
                      </a:r>
                    </a:p>
                  </a:txBody>
                  <a:tcPr/>
                </a:tc>
                <a:tc>
                  <a:txBody>
                    <a:bodyPr/>
                    <a:lstStyle/>
                    <a:p>
                      <a:r>
                        <a:rPr lang="nb-NO" dirty="0"/>
                        <a:t>Kommentar</a:t>
                      </a:r>
                    </a:p>
                  </a:txBody>
                  <a:tcPr/>
                </a:tc>
                <a:extLst>
                  <a:ext uri="{0D108BD9-81ED-4DB2-BD59-A6C34878D82A}">
                    <a16:rowId xmlns:a16="http://schemas.microsoft.com/office/drawing/2014/main" val="400708630"/>
                  </a:ext>
                </a:extLst>
              </a:tr>
              <a:tr h="370840">
                <a:tc>
                  <a:txBody>
                    <a:bodyPr/>
                    <a:lstStyle/>
                    <a:p>
                      <a:r>
                        <a:rPr lang="nb-NO" dirty="0"/>
                        <a:t>2020</a:t>
                      </a:r>
                    </a:p>
                  </a:txBody>
                  <a:tcPr/>
                </a:tc>
                <a:tc>
                  <a:txBody>
                    <a:bodyPr/>
                    <a:lstStyle/>
                    <a:p>
                      <a:r>
                        <a:rPr lang="nb-NO" dirty="0"/>
                        <a:t>38</a:t>
                      </a:r>
                    </a:p>
                  </a:txBody>
                  <a:tcPr/>
                </a:tc>
                <a:tc>
                  <a:txBody>
                    <a:bodyPr/>
                    <a:lstStyle/>
                    <a:p>
                      <a:r>
                        <a:rPr lang="nb-NO" dirty="0"/>
                        <a:t>157</a:t>
                      </a:r>
                    </a:p>
                  </a:txBody>
                  <a:tcPr/>
                </a:tc>
                <a:tc>
                  <a:txBody>
                    <a:bodyPr/>
                    <a:lstStyle/>
                    <a:p>
                      <a:r>
                        <a:rPr lang="nb-NO" dirty="0"/>
                        <a:t>USD 392 M</a:t>
                      </a:r>
                    </a:p>
                  </a:txBody>
                  <a:tcPr/>
                </a:tc>
                <a:tc>
                  <a:txBody>
                    <a:bodyPr/>
                    <a:lstStyle/>
                    <a:p>
                      <a:r>
                        <a:rPr lang="nb-NO" dirty="0"/>
                        <a:t>1318 M USD</a:t>
                      </a:r>
                    </a:p>
                  </a:txBody>
                  <a:tcPr/>
                </a:tc>
                <a:tc>
                  <a:txBody>
                    <a:bodyPr/>
                    <a:lstStyle/>
                    <a:p>
                      <a:r>
                        <a:rPr lang="nb-NO" dirty="0"/>
                        <a:t>COVID-19</a:t>
                      </a:r>
                    </a:p>
                  </a:txBody>
                  <a:tcPr/>
                </a:tc>
                <a:extLst>
                  <a:ext uri="{0D108BD9-81ED-4DB2-BD59-A6C34878D82A}">
                    <a16:rowId xmlns:a16="http://schemas.microsoft.com/office/drawing/2014/main" val="2583776631"/>
                  </a:ext>
                </a:extLst>
              </a:tr>
              <a:tr h="370840">
                <a:tc>
                  <a:txBody>
                    <a:bodyPr/>
                    <a:lstStyle/>
                    <a:p>
                      <a:r>
                        <a:rPr lang="nb-NO" dirty="0"/>
                        <a:t>2021</a:t>
                      </a:r>
                    </a:p>
                  </a:txBody>
                  <a:tcPr/>
                </a:tc>
                <a:tc>
                  <a:txBody>
                    <a:bodyPr/>
                    <a:lstStyle/>
                    <a:p>
                      <a:r>
                        <a:rPr lang="nb-NO" dirty="0"/>
                        <a:t>50</a:t>
                      </a:r>
                    </a:p>
                  </a:txBody>
                  <a:tcPr/>
                </a:tc>
                <a:tc>
                  <a:txBody>
                    <a:bodyPr/>
                    <a:lstStyle/>
                    <a:p>
                      <a:r>
                        <a:rPr lang="nb-NO" dirty="0"/>
                        <a:t>176</a:t>
                      </a:r>
                    </a:p>
                  </a:txBody>
                  <a:tcPr/>
                </a:tc>
                <a:tc>
                  <a:txBody>
                    <a:bodyPr/>
                    <a:lstStyle/>
                    <a:p>
                      <a:r>
                        <a:rPr lang="nb-NO" dirty="0"/>
                        <a:t>USD 164 M</a:t>
                      </a:r>
                    </a:p>
                  </a:txBody>
                  <a:tcPr/>
                </a:tc>
                <a:tc>
                  <a:txBody>
                    <a:bodyPr/>
                    <a:lstStyle/>
                    <a:p>
                      <a:r>
                        <a:rPr lang="nb-NO" dirty="0"/>
                        <a:t>1467 M USD</a:t>
                      </a:r>
                    </a:p>
                  </a:txBody>
                  <a:tcPr/>
                </a:tc>
                <a:tc>
                  <a:txBody>
                    <a:bodyPr/>
                    <a:lstStyle/>
                    <a:p>
                      <a:endParaRPr lang="nb-NO" dirty="0"/>
                    </a:p>
                  </a:txBody>
                  <a:tcPr/>
                </a:tc>
                <a:extLst>
                  <a:ext uri="{0D108BD9-81ED-4DB2-BD59-A6C34878D82A}">
                    <a16:rowId xmlns:a16="http://schemas.microsoft.com/office/drawing/2014/main" val="997995350"/>
                  </a:ext>
                </a:extLst>
              </a:tr>
              <a:tr h="370840">
                <a:tc>
                  <a:txBody>
                    <a:bodyPr/>
                    <a:lstStyle/>
                    <a:p>
                      <a:r>
                        <a:rPr lang="nb-NO" dirty="0"/>
                        <a:t>2022</a:t>
                      </a:r>
                    </a:p>
                  </a:txBody>
                  <a:tcPr/>
                </a:tc>
                <a:tc>
                  <a:txBody>
                    <a:bodyPr/>
                    <a:lstStyle/>
                    <a:p>
                      <a:r>
                        <a:rPr lang="nb-NO" dirty="0"/>
                        <a:t>65</a:t>
                      </a:r>
                    </a:p>
                  </a:txBody>
                  <a:tcPr/>
                </a:tc>
                <a:tc>
                  <a:txBody>
                    <a:bodyPr/>
                    <a:lstStyle/>
                    <a:p>
                      <a:r>
                        <a:rPr lang="nb-NO" dirty="0"/>
                        <a:t>235</a:t>
                      </a:r>
                    </a:p>
                  </a:txBody>
                  <a:tcPr/>
                </a:tc>
                <a:tc>
                  <a:txBody>
                    <a:bodyPr/>
                    <a:lstStyle/>
                    <a:p>
                      <a:r>
                        <a:rPr lang="nb-NO" dirty="0"/>
                        <a:t>0</a:t>
                      </a:r>
                    </a:p>
                  </a:txBody>
                  <a:tcPr/>
                </a:tc>
                <a:tc>
                  <a:txBody>
                    <a:bodyPr/>
                    <a:lstStyle/>
                    <a:p>
                      <a:r>
                        <a:rPr lang="nb-NO" dirty="0"/>
                        <a:t>1054 M USD</a:t>
                      </a:r>
                    </a:p>
                  </a:txBody>
                  <a:tcPr/>
                </a:tc>
                <a:tc>
                  <a:txBody>
                    <a:bodyPr/>
                    <a:lstStyle/>
                    <a:p>
                      <a:r>
                        <a:rPr lang="nb-NO" dirty="0"/>
                        <a:t>Økt inntjening pga. økte priser.</a:t>
                      </a:r>
                    </a:p>
                  </a:txBody>
                  <a:tcPr/>
                </a:tc>
                <a:extLst>
                  <a:ext uri="{0D108BD9-81ED-4DB2-BD59-A6C34878D82A}">
                    <a16:rowId xmlns:a16="http://schemas.microsoft.com/office/drawing/2014/main" val="177233008"/>
                  </a:ext>
                </a:extLst>
              </a:tr>
              <a:tr h="370840">
                <a:tc>
                  <a:txBody>
                    <a:bodyPr/>
                    <a:lstStyle/>
                    <a:p>
                      <a:r>
                        <a:rPr lang="nb-NO" dirty="0"/>
                        <a:t>2023</a:t>
                      </a:r>
                    </a:p>
                  </a:txBody>
                  <a:tcPr/>
                </a:tc>
                <a:tc>
                  <a:txBody>
                    <a:bodyPr/>
                    <a:lstStyle/>
                    <a:p>
                      <a:r>
                        <a:rPr lang="nb-NO" dirty="0"/>
                        <a:t>5</a:t>
                      </a:r>
                    </a:p>
                  </a:txBody>
                  <a:tcPr/>
                </a:tc>
                <a:tc>
                  <a:txBody>
                    <a:bodyPr/>
                    <a:lstStyle/>
                    <a:p>
                      <a:r>
                        <a:rPr lang="nb-NO" dirty="0"/>
                        <a:t>44</a:t>
                      </a:r>
                    </a:p>
                  </a:txBody>
                  <a:tcPr/>
                </a:tc>
                <a:tc>
                  <a:txBody>
                    <a:bodyPr/>
                    <a:lstStyle/>
                    <a:p>
                      <a:r>
                        <a:rPr lang="nb-NO" dirty="0"/>
                        <a:t>0</a:t>
                      </a:r>
                    </a:p>
                  </a:txBody>
                  <a:tcPr/>
                </a:tc>
                <a:tc>
                  <a:txBody>
                    <a:bodyPr/>
                    <a:lstStyle/>
                    <a:p>
                      <a:r>
                        <a:rPr lang="nb-NO" dirty="0"/>
                        <a:t>1301 M USD</a:t>
                      </a:r>
                    </a:p>
                  </a:txBody>
                  <a:tcPr/>
                </a:tc>
                <a:tc>
                  <a:txBody>
                    <a:bodyPr/>
                    <a:lstStyle/>
                    <a:p>
                      <a:r>
                        <a:rPr lang="nb-NO" dirty="0"/>
                        <a:t>Redusert inntjening pga. lavere salgspriser, f.eks. av naturgass. Knyttes bl.a. til sanksjoner mot Russland.</a:t>
                      </a:r>
                    </a:p>
                  </a:txBody>
                  <a:tcPr/>
                </a:tc>
                <a:extLst>
                  <a:ext uri="{0D108BD9-81ED-4DB2-BD59-A6C34878D82A}">
                    <a16:rowId xmlns:a16="http://schemas.microsoft.com/office/drawing/2014/main" val="2136737520"/>
                  </a:ext>
                </a:extLst>
              </a:tr>
              <a:tr h="370840">
                <a:tc>
                  <a:txBody>
                    <a:bodyPr/>
                    <a:lstStyle/>
                    <a:p>
                      <a:r>
                        <a:rPr lang="nb-NO" dirty="0"/>
                        <a:t>2024</a:t>
                      </a:r>
                    </a:p>
                  </a:txBody>
                  <a:tcPr/>
                </a:tc>
                <a:tc>
                  <a:txBody>
                    <a:bodyPr/>
                    <a:lstStyle/>
                    <a:p>
                      <a:r>
                        <a:rPr lang="nb-NO" dirty="0"/>
                        <a:t>5</a:t>
                      </a:r>
                    </a:p>
                  </a:txBody>
                  <a:tcPr/>
                </a:tc>
                <a:tc>
                  <a:txBody>
                    <a:bodyPr/>
                    <a:lstStyle/>
                    <a:p>
                      <a:r>
                        <a:rPr lang="nb-NO" dirty="0"/>
                        <a:t>220</a:t>
                      </a:r>
                    </a:p>
                    <a:p>
                      <a:endParaRPr lang="nb-NO" dirty="0"/>
                    </a:p>
                  </a:txBody>
                  <a:tcPr/>
                </a:tc>
                <a:tc>
                  <a:txBody>
                    <a:bodyPr/>
                    <a:lstStyle/>
                    <a:p>
                      <a:r>
                        <a:rPr lang="nb-NO" dirty="0"/>
                        <a:t>0</a:t>
                      </a:r>
                    </a:p>
                  </a:txBody>
                  <a:tcPr/>
                </a:tc>
                <a:tc>
                  <a:txBody>
                    <a:bodyPr/>
                    <a:lstStyle/>
                    <a:p>
                      <a:r>
                        <a:rPr lang="nb-NO" dirty="0"/>
                        <a:t>119 M USD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Redusert inntjening pga. lavere salgspriser.</a:t>
                      </a:r>
                      <a:br>
                        <a:rPr lang="nb-NO" dirty="0"/>
                      </a:br>
                      <a:r>
                        <a:rPr lang="nb-NO" dirty="0"/>
                        <a:t>Sanksjoner mot Russland</a:t>
                      </a:r>
                    </a:p>
                  </a:txBody>
                  <a:tcPr/>
                </a:tc>
                <a:extLst>
                  <a:ext uri="{0D108BD9-81ED-4DB2-BD59-A6C34878D82A}">
                    <a16:rowId xmlns:a16="http://schemas.microsoft.com/office/drawing/2014/main" val="2300666764"/>
                  </a:ext>
                </a:extLst>
              </a:tr>
            </a:tbl>
          </a:graphicData>
        </a:graphic>
      </p:graphicFrame>
      <p:sp>
        <p:nvSpPr>
          <p:cNvPr id="8" name="Content Placeholder 2">
            <a:extLst>
              <a:ext uri="{FF2B5EF4-FFF2-40B4-BE49-F238E27FC236}">
                <a16:creationId xmlns:a16="http://schemas.microsoft.com/office/drawing/2014/main" id="{63F6E745-28BB-3002-84F2-D31396A54843}"/>
              </a:ext>
            </a:extLst>
          </p:cNvPr>
          <p:cNvSpPr txBox="1">
            <a:spLocks/>
          </p:cNvSpPr>
          <p:nvPr/>
        </p:nvSpPr>
        <p:spPr>
          <a:xfrm>
            <a:off x="838200" y="4851399"/>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
        <p:nvSpPr>
          <p:cNvPr id="9" name="TextBox 8">
            <a:extLst>
              <a:ext uri="{FF2B5EF4-FFF2-40B4-BE49-F238E27FC236}">
                <a16:creationId xmlns:a16="http://schemas.microsoft.com/office/drawing/2014/main" id="{948C5128-6168-62F2-6050-506214EC57D2}"/>
              </a:ext>
            </a:extLst>
          </p:cNvPr>
          <p:cNvSpPr txBox="1"/>
          <p:nvPr/>
        </p:nvSpPr>
        <p:spPr>
          <a:xfrm>
            <a:off x="838200" y="5179325"/>
            <a:ext cx="10515600" cy="1200329"/>
          </a:xfrm>
          <a:prstGeom prst="rect">
            <a:avLst/>
          </a:prstGeom>
          <a:noFill/>
        </p:spPr>
        <p:txBody>
          <a:bodyPr wrap="square" rtlCol="0">
            <a:spAutoFit/>
          </a:bodyPr>
          <a:lstStyle/>
          <a:p>
            <a:r>
              <a:rPr lang="nb-NO" dirty="0"/>
              <a:t>Utbytte per aksje steg noe frem til 2023, da det falt kraftig. 2023 er det eneste året der bedriften ikke nådde målet om et utbytte på minimum 50% av inntekt. Ifølge årsrapportene til Yara International ASA skyldtes dette redusert inntjening som resultat av lavere salgspriser, samt sanksjoner mot Russland etter invasjonen av Ukraina i 2022. Se neste slide for utvikling i aksjekurs etter sistnevnte.</a:t>
            </a:r>
          </a:p>
        </p:txBody>
      </p:sp>
    </p:spTree>
    <p:extLst>
      <p:ext uri="{BB962C8B-B14F-4D97-AF65-F5344CB8AC3E}">
        <p14:creationId xmlns:p14="http://schemas.microsoft.com/office/powerpoint/2010/main" val="3186452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216F-4038-083D-1691-D831BE45D5CE}"/>
              </a:ext>
            </a:extLst>
          </p:cNvPr>
          <p:cNvSpPr>
            <a:spLocks noGrp="1"/>
          </p:cNvSpPr>
          <p:nvPr>
            <p:ph type="title"/>
          </p:nvPr>
        </p:nvSpPr>
        <p:spPr>
          <a:xfrm>
            <a:off x="838200" y="365125"/>
            <a:ext cx="5629677" cy="1325563"/>
          </a:xfrm>
        </p:spPr>
        <p:txBody>
          <a:bodyPr/>
          <a:lstStyle/>
          <a:p>
            <a:r>
              <a:rPr lang="nb-NO" dirty="0"/>
              <a:t>Aksjekurs siste 5 år</a:t>
            </a:r>
          </a:p>
        </p:txBody>
      </p:sp>
      <p:pic>
        <p:nvPicPr>
          <p:cNvPr id="5" name="Picture 4">
            <a:extLst>
              <a:ext uri="{FF2B5EF4-FFF2-40B4-BE49-F238E27FC236}">
                <a16:creationId xmlns:a16="http://schemas.microsoft.com/office/drawing/2014/main" id="{295552B1-F8CE-DD8D-B628-223A8958815E}"/>
              </a:ext>
            </a:extLst>
          </p:cNvPr>
          <p:cNvPicPr>
            <a:picLocks noChangeAspect="1"/>
          </p:cNvPicPr>
          <p:nvPr/>
        </p:nvPicPr>
        <p:blipFill>
          <a:blip r:embed="rId2"/>
          <a:stretch>
            <a:fillRect/>
          </a:stretch>
        </p:blipFill>
        <p:spPr>
          <a:xfrm>
            <a:off x="3233938" y="2442949"/>
            <a:ext cx="5724123" cy="4415051"/>
          </a:xfrm>
          <a:prstGeom prst="rect">
            <a:avLst/>
          </a:prstGeom>
        </p:spPr>
      </p:pic>
      <p:cxnSp>
        <p:nvCxnSpPr>
          <p:cNvPr id="8" name="Straight Connector 7">
            <a:extLst>
              <a:ext uri="{FF2B5EF4-FFF2-40B4-BE49-F238E27FC236}">
                <a16:creationId xmlns:a16="http://schemas.microsoft.com/office/drawing/2014/main" id="{830033E6-91EC-2182-B9AC-CD028B9EA821}"/>
              </a:ext>
            </a:extLst>
          </p:cNvPr>
          <p:cNvCxnSpPr>
            <a:cxnSpLocks/>
            <a:stCxn id="9" idx="1"/>
          </p:cNvCxnSpPr>
          <p:nvPr/>
        </p:nvCxnSpPr>
        <p:spPr>
          <a:xfrm>
            <a:off x="6096000" y="1353572"/>
            <a:ext cx="0" cy="523829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2AC955D-5DEF-3487-6E9E-6A75FC6FF301}"/>
              </a:ext>
            </a:extLst>
          </p:cNvPr>
          <p:cNvSpPr txBox="1"/>
          <p:nvPr/>
        </p:nvSpPr>
        <p:spPr>
          <a:xfrm>
            <a:off x="6096000" y="1030406"/>
            <a:ext cx="2081211" cy="646331"/>
          </a:xfrm>
          <a:prstGeom prst="rect">
            <a:avLst/>
          </a:prstGeom>
          <a:noFill/>
        </p:spPr>
        <p:txBody>
          <a:bodyPr wrap="none" rtlCol="0">
            <a:spAutoFit/>
          </a:bodyPr>
          <a:lstStyle/>
          <a:p>
            <a:r>
              <a:rPr lang="nb-NO" sz="1200" dirty="0"/>
              <a:t>Russland invaderer Ukraina, </a:t>
            </a:r>
            <a:br>
              <a:rPr lang="nb-NO" sz="1200" dirty="0"/>
            </a:br>
            <a:r>
              <a:rPr lang="nb-NO" sz="1200" dirty="0"/>
              <a:t>begynnelse på sanksjoner </a:t>
            </a:r>
            <a:br>
              <a:rPr lang="nb-NO" sz="1200" dirty="0"/>
            </a:br>
            <a:r>
              <a:rPr lang="nb-NO" sz="1200" dirty="0"/>
              <a:t>(omtrentlig markering)</a:t>
            </a:r>
          </a:p>
        </p:txBody>
      </p:sp>
      <p:cxnSp>
        <p:nvCxnSpPr>
          <p:cNvPr id="16" name="Straight Connector 15">
            <a:extLst>
              <a:ext uri="{FF2B5EF4-FFF2-40B4-BE49-F238E27FC236}">
                <a16:creationId xmlns:a16="http://schemas.microsoft.com/office/drawing/2014/main" id="{B5C00B9D-B71F-7942-4986-90F09D4AB7B6}"/>
              </a:ext>
            </a:extLst>
          </p:cNvPr>
          <p:cNvCxnSpPr>
            <a:cxnSpLocks/>
          </p:cNvCxnSpPr>
          <p:nvPr/>
        </p:nvCxnSpPr>
        <p:spPr>
          <a:xfrm>
            <a:off x="6926239" y="1937982"/>
            <a:ext cx="0" cy="4653887"/>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858B837-AD06-16BD-5145-9EFE478E1248}"/>
              </a:ext>
            </a:extLst>
          </p:cNvPr>
          <p:cNvSpPr txBox="1"/>
          <p:nvPr/>
        </p:nvSpPr>
        <p:spPr>
          <a:xfrm>
            <a:off x="6876851" y="1850661"/>
            <a:ext cx="2081210" cy="646331"/>
          </a:xfrm>
          <a:prstGeom prst="rect">
            <a:avLst/>
          </a:prstGeom>
          <a:noFill/>
        </p:spPr>
        <p:txBody>
          <a:bodyPr wrap="square" rtlCol="0">
            <a:spAutoFit/>
          </a:bodyPr>
          <a:lstStyle/>
          <a:p>
            <a:r>
              <a:rPr lang="nb-NO" sz="1200" dirty="0"/>
              <a:t>Sanksjoner på russiske oljeprodukter og pristak</a:t>
            </a:r>
          </a:p>
          <a:p>
            <a:r>
              <a:rPr lang="nb-NO" sz="1200" dirty="0"/>
              <a:t>(omtrentlig markering)</a:t>
            </a:r>
          </a:p>
        </p:txBody>
      </p:sp>
    </p:spTree>
    <p:extLst>
      <p:ext uri="{BB962C8B-B14F-4D97-AF65-F5344CB8AC3E}">
        <p14:creationId xmlns:p14="http://schemas.microsoft.com/office/powerpoint/2010/main" val="1554908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60B0-7C29-FB34-9019-670B20FAAEDC}"/>
              </a:ext>
            </a:extLst>
          </p:cNvPr>
          <p:cNvSpPr>
            <a:spLocks noGrp="1"/>
          </p:cNvSpPr>
          <p:nvPr>
            <p:ph type="title"/>
          </p:nvPr>
        </p:nvSpPr>
        <p:spPr/>
        <p:txBody>
          <a:bodyPr>
            <a:noAutofit/>
          </a:bodyPr>
          <a:lstStyle/>
          <a:p>
            <a:r>
              <a:rPr lang="nb-NO" sz="2800" dirty="0"/>
              <a:t>Identifiser betalingsdatoene i 2023, 2024, og 2025, og undersøk hvordan betalingene har påvirket aksjekursen på og etter forfallstidspunktet.</a:t>
            </a:r>
          </a:p>
        </p:txBody>
      </p:sp>
      <p:graphicFrame>
        <p:nvGraphicFramePr>
          <p:cNvPr id="4" name="Content Placeholder 3">
            <a:extLst>
              <a:ext uri="{FF2B5EF4-FFF2-40B4-BE49-F238E27FC236}">
                <a16:creationId xmlns:a16="http://schemas.microsoft.com/office/drawing/2014/main" id="{3FA518BE-23E5-1D3E-AC09-ECF5D8143FFE}"/>
              </a:ext>
            </a:extLst>
          </p:cNvPr>
          <p:cNvGraphicFramePr>
            <a:graphicFrameLocks noGrp="1"/>
          </p:cNvGraphicFramePr>
          <p:nvPr>
            <p:ph idx="1"/>
          </p:nvPr>
        </p:nvGraphicFramePr>
        <p:xfrm>
          <a:off x="838200" y="2248706"/>
          <a:ext cx="10515600" cy="1478280"/>
        </p:xfrm>
        <a:graphic>
          <a:graphicData uri="http://schemas.openxmlformats.org/drawingml/2006/table">
            <a:tbl>
              <a:tblPr firstRow="1" bandRow="1">
                <a:tableStyleId>{5C22544A-7EE6-4342-B048-85BDC9FD1C3A}</a:tableStyleId>
              </a:tblPr>
              <a:tblGrid>
                <a:gridCol w="948644">
                  <a:extLst>
                    <a:ext uri="{9D8B030D-6E8A-4147-A177-3AD203B41FA5}">
                      <a16:colId xmlns:a16="http://schemas.microsoft.com/office/drawing/2014/main" val="1622819519"/>
                    </a:ext>
                  </a:extLst>
                </a:gridCol>
                <a:gridCol w="1822989">
                  <a:extLst>
                    <a:ext uri="{9D8B030D-6E8A-4147-A177-3AD203B41FA5}">
                      <a16:colId xmlns:a16="http://schemas.microsoft.com/office/drawing/2014/main" val="2048207453"/>
                    </a:ext>
                  </a:extLst>
                </a:gridCol>
                <a:gridCol w="2831910">
                  <a:extLst>
                    <a:ext uri="{9D8B030D-6E8A-4147-A177-3AD203B41FA5}">
                      <a16:colId xmlns:a16="http://schemas.microsoft.com/office/drawing/2014/main" val="2882511919"/>
                    </a:ext>
                  </a:extLst>
                </a:gridCol>
                <a:gridCol w="2033517">
                  <a:extLst>
                    <a:ext uri="{9D8B030D-6E8A-4147-A177-3AD203B41FA5}">
                      <a16:colId xmlns:a16="http://schemas.microsoft.com/office/drawing/2014/main" val="1168654337"/>
                    </a:ext>
                  </a:extLst>
                </a:gridCol>
                <a:gridCol w="2878540">
                  <a:extLst>
                    <a:ext uri="{9D8B030D-6E8A-4147-A177-3AD203B41FA5}">
                      <a16:colId xmlns:a16="http://schemas.microsoft.com/office/drawing/2014/main" val="1640538039"/>
                    </a:ext>
                  </a:extLst>
                </a:gridCol>
              </a:tblGrid>
              <a:tr h="370840">
                <a:tc>
                  <a:txBody>
                    <a:bodyPr/>
                    <a:lstStyle/>
                    <a:p>
                      <a:r>
                        <a:rPr lang="nb-NO" dirty="0"/>
                        <a:t>År</a:t>
                      </a:r>
                    </a:p>
                  </a:txBody>
                  <a:tcPr/>
                </a:tc>
                <a:tc>
                  <a:txBody>
                    <a:bodyPr/>
                    <a:lstStyle/>
                    <a:p>
                      <a:r>
                        <a:rPr lang="nb-NO" dirty="0"/>
                        <a:t>Betalingsdato</a:t>
                      </a:r>
                    </a:p>
                  </a:txBody>
                  <a:tcPr/>
                </a:tc>
                <a:tc>
                  <a:txBody>
                    <a:bodyPr/>
                    <a:lstStyle/>
                    <a:p>
                      <a:r>
                        <a:rPr lang="nb-NO" dirty="0"/>
                        <a:t>Kurs før ex-dividend-dato</a:t>
                      </a:r>
                    </a:p>
                  </a:txBody>
                  <a:tcPr/>
                </a:tc>
                <a:tc>
                  <a:txBody>
                    <a:bodyPr/>
                    <a:lstStyle/>
                    <a:p>
                      <a:r>
                        <a:rPr lang="nb-NO" dirty="0"/>
                        <a:t>Kurs ved forfall</a:t>
                      </a:r>
                    </a:p>
                  </a:txBody>
                  <a:tcPr/>
                </a:tc>
                <a:tc>
                  <a:txBody>
                    <a:bodyPr/>
                    <a:lstStyle/>
                    <a:p>
                      <a:r>
                        <a:rPr lang="nb-NO" dirty="0"/>
                        <a:t>Kurs 7 dager etter forfall</a:t>
                      </a:r>
                    </a:p>
                  </a:txBody>
                  <a:tcPr/>
                </a:tc>
                <a:extLst>
                  <a:ext uri="{0D108BD9-81ED-4DB2-BD59-A6C34878D82A}">
                    <a16:rowId xmlns:a16="http://schemas.microsoft.com/office/drawing/2014/main" val="2634900057"/>
                  </a:ext>
                </a:extLst>
              </a:tr>
              <a:tr h="370840">
                <a:tc>
                  <a:txBody>
                    <a:bodyPr/>
                    <a:lstStyle/>
                    <a:p>
                      <a:r>
                        <a:rPr lang="nb-NO" dirty="0"/>
                        <a:t>2023</a:t>
                      </a:r>
                    </a:p>
                  </a:txBody>
                  <a:tcPr/>
                </a:tc>
                <a:tc>
                  <a:txBody>
                    <a:bodyPr/>
                    <a:lstStyle/>
                    <a:p>
                      <a:r>
                        <a:rPr lang="nb-NO" dirty="0"/>
                        <a:t>22.06.2023</a:t>
                      </a:r>
                    </a:p>
                  </a:txBody>
                  <a:tcPr/>
                </a:tc>
                <a:tc>
                  <a:txBody>
                    <a:bodyPr/>
                    <a:lstStyle/>
                    <a:p>
                      <a:r>
                        <a:rPr lang="nb-NO" dirty="0"/>
                        <a:t>430.00</a:t>
                      </a:r>
                    </a:p>
                  </a:txBody>
                  <a:tcPr/>
                </a:tc>
                <a:tc>
                  <a:txBody>
                    <a:bodyPr/>
                    <a:lstStyle/>
                    <a:p>
                      <a:r>
                        <a:rPr lang="nb-NO" dirty="0"/>
                        <a:t>370.40</a:t>
                      </a:r>
                    </a:p>
                  </a:txBody>
                  <a:tcPr/>
                </a:tc>
                <a:tc>
                  <a:txBody>
                    <a:bodyPr/>
                    <a:lstStyle/>
                    <a:p>
                      <a:r>
                        <a:rPr lang="nb-NO" dirty="0"/>
                        <a:t>370.50</a:t>
                      </a:r>
                    </a:p>
                  </a:txBody>
                  <a:tcPr/>
                </a:tc>
                <a:extLst>
                  <a:ext uri="{0D108BD9-81ED-4DB2-BD59-A6C34878D82A}">
                    <a16:rowId xmlns:a16="http://schemas.microsoft.com/office/drawing/2014/main" val="4222876484"/>
                  </a:ext>
                </a:extLst>
              </a:tr>
              <a:tr h="370840">
                <a:tc>
                  <a:txBody>
                    <a:bodyPr/>
                    <a:lstStyle/>
                    <a:p>
                      <a:r>
                        <a:rPr lang="nb-NO" dirty="0"/>
                        <a:t>2024</a:t>
                      </a:r>
                    </a:p>
                  </a:txBody>
                  <a:tcPr/>
                </a:tc>
                <a:tc>
                  <a:txBody>
                    <a:bodyPr/>
                    <a:lstStyle/>
                    <a:p>
                      <a:r>
                        <a:rPr lang="nb-NO" dirty="0"/>
                        <a:t>06.06.2024</a:t>
                      </a:r>
                    </a:p>
                  </a:txBody>
                  <a:tcPr/>
                </a:tc>
                <a:tc>
                  <a:txBody>
                    <a:bodyPr/>
                    <a:lstStyle/>
                    <a:p>
                      <a:r>
                        <a:rPr lang="nb-NO" dirty="0"/>
                        <a:t>332.00</a:t>
                      </a:r>
                    </a:p>
                  </a:txBody>
                  <a:tcPr/>
                </a:tc>
                <a:tc>
                  <a:txBody>
                    <a:bodyPr/>
                    <a:lstStyle/>
                    <a:p>
                      <a:r>
                        <a:rPr lang="nb-NO" dirty="0"/>
                        <a:t>312.60</a:t>
                      </a:r>
                    </a:p>
                  </a:txBody>
                  <a:tcPr/>
                </a:tc>
                <a:tc>
                  <a:txBody>
                    <a:bodyPr/>
                    <a:lstStyle/>
                    <a:p>
                      <a:r>
                        <a:rPr lang="nb-NO" dirty="0"/>
                        <a:t>306.00</a:t>
                      </a:r>
                    </a:p>
                  </a:txBody>
                  <a:tcPr/>
                </a:tc>
                <a:extLst>
                  <a:ext uri="{0D108BD9-81ED-4DB2-BD59-A6C34878D82A}">
                    <a16:rowId xmlns:a16="http://schemas.microsoft.com/office/drawing/2014/main" val="3712084390"/>
                  </a:ext>
                </a:extLst>
              </a:tr>
              <a:tr h="200841">
                <a:tc>
                  <a:txBody>
                    <a:bodyPr/>
                    <a:lstStyle/>
                    <a:p>
                      <a:r>
                        <a:rPr lang="nb-NO" dirty="0"/>
                        <a:t>2025</a:t>
                      </a:r>
                    </a:p>
                  </a:txBody>
                  <a:tcPr/>
                </a:tc>
                <a:tc>
                  <a:txBody>
                    <a:bodyPr/>
                    <a:lstStyle/>
                    <a:p>
                      <a:r>
                        <a:rPr lang="nb-NO" dirty="0"/>
                        <a:t>11.06.2025</a:t>
                      </a:r>
                    </a:p>
                  </a:txBody>
                  <a:tcPr/>
                </a:tc>
                <a:tc>
                  <a:txBody>
                    <a:bodyPr/>
                    <a:lstStyle/>
                    <a:p>
                      <a:r>
                        <a:rPr lang="nb-NO" dirty="0"/>
                        <a:t>379.50</a:t>
                      </a:r>
                    </a:p>
                  </a:txBody>
                  <a:tcPr/>
                </a:tc>
                <a:tc>
                  <a:txBody>
                    <a:bodyPr/>
                    <a:lstStyle/>
                    <a:p>
                      <a:r>
                        <a:rPr lang="nb-NO" dirty="0"/>
                        <a:t>378.00</a:t>
                      </a:r>
                    </a:p>
                  </a:txBody>
                  <a:tcPr/>
                </a:tc>
                <a:tc>
                  <a:txBody>
                    <a:bodyPr/>
                    <a:lstStyle/>
                    <a:p>
                      <a:r>
                        <a:rPr lang="nb-NO" dirty="0"/>
                        <a:t>400.00</a:t>
                      </a:r>
                    </a:p>
                  </a:txBody>
                  <a:tcPr/>
                </a:tc>
                <a:extLst>
                  <a:ext uri="{0D108BD9-81ED-4DB2-BD59-A6C34878D82A}">
                    <a16:rowId xmlns:a16="http://schemas.microsoft.com/office/drawing/2014/main" val="1283036292"/>
                  </a:ext>
                </a:extLst>
              </a:tr>
            </a:tbl>
          </a:graphicData>
        </a:graphic>
      </p:graphicFrame>
      <p:sp>
        <p:nvSpPr>
          <p:cNvPr id="5" name="Content Placeholder 2">
            <a:extLst>
              <a:ext uri="{FF2B5EF4-FFF2-40B4-BE49-F238E27FC236}">
                <a16:creationId xmlns:a16="http://schemas.microsoft.com/office/drawing/2014/main" id="{2A8576C2-0733-0B5F-3444-21649773133A}"/>
              </a:ext>
            </a:extLst>
          </p:cNvPr>
          <p:cNvSpPr txBox="1">
            <a:spLocks/>
          </p:cNvSpPr>
          <p:nvPr/>
        </p:nvSpPr>
        <p:spPr>
          <a:xfrm>
            <a:off x="838200" y="4210334"/>
            <a:ext cx="10515600" cy="2744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b="1" dirty="0"/>
              <a:t>Kommentarer</a:t>
            </a:r>
          </a:p>
          <a:p>
            <a:pPr marL="0" indent="0">
              <a:buNone/>
            </a:pPr>
            <a:r>
              <a:rPr lang="nb-NO" sz="1800" dirty="0"/>
              <a:t>Observerte at kursen falt før ex-dividend-dato i alle tre år, ofte med omtrent samme beløp som utbyttet. </a:t>
            </a:r>
            <a:br>
              <a:rPr lang="nb-NO" sz="1800" dirty="0"/>
            </a:br>
            <a:r>
              <a:rPr lang="nb-NO" sz="1800" dirty="0"/>
              <a:t>I 2023 endret ikke kursen seg nevneverdig etter utbetaling. </a:t>
            </a:r>
            <a:br>
              <a:rPr lang="nb-NO" sz="1800" dirty="0"/>
            </a:br>
            <a:r>
              <a:rPr lang="nb-NO" sz="1800" dirty="0"/>
              <a:t>I 2024 falt kursen med 6.60 poeng etter utbetaling. </a:t>
            </a:r>
            <a:br>
              <a:rPr lang="nb-NO" sz="1800" dirty="0"/>
            </a:br>
            <a:r>
              <a:rPr lang="nb-NO" sz="1800" dirty="0"/>
              <a:t>I 2025 økte kursen betraktelig i tiden etter utbetaling.  </a:t>
            </a:r>
          </a:p>
        </p:txBody>
      </p:sp>
    </p:spTree>
    <p:extLst>
      <p:ext uri="{BB962C8B-B14F-4D97-AF65-F5344CB8AC3E}">
        <p14:creationId xmlns:p14="http://schemas.microsoft.com/office/powerpoint/2010/main" val="4188556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C7E-C1F6-D33B-C4E7-58709B65549C}"/>
              </a:ext>
            </a:extLst>
          </p:cNvPr>
          <p:cNvSpPr>
            <a:spLocks noGrp="1"/>
          </p:cNvSpPr>
          <p:nvPr>
            <p:ph type="title"/>
          </p:nvPr>
        </p:nvSpPr>
        <p:spPr/>
        <p:txBody>
          <a:bodyPr/>
          <a:lstStyle/>
          <a:p>
            <a:r>
              <a:rPr lang="nb-NO" dirty="0"/>
              <a:t>Kommenter dine funn (hører dette til på forrige slide?</a:t>
            </a:r>
          </a:p>
        </p:txBody>
      </p:sp>
      <p:sp>
        <p:nvSpPr>
          <p:cNvPr id="3" name="Content Placeholder 2">
            <a:extLst>
              <a:ext uri="{FF2B5EF4-FFF2-40B4-BE49-F238E27FC236}">
                <a16:creationId xmlns:a16="http://schemas.microsoft.com/office/drawing/2014/main" id="{723589E2-64EC-7F38-3D19-E01A6897A438}"/>
              </a:ext>
            </a:extLst>
          </p:cNvPr>
          <p:cNvSpPr>
            <a:spLocks noGrp="1"/>
          </p:cNvSpPr>
          <p:nvPr>
            <p:ph idx="1"/>
          </p:nvPr>
        </p:nvSpPr>
        <p:spPr/>
        <p:txBody>
          <a:bodyPr/>
          <a:lstStyle/>
          <a:p>
            <a:r>
              <a:rPr lang="nb-NO" b="1" dirty="0"/>
              <a:t>Kommentarer</a:t>
            </a:r>
          </a:p>
        </p:txBody>
      </p:sp>
    </p:spTree>
    <p:extLst>
      <p:ext uri="{BB962C8B-B14F-4D97-AF65-F5344CB8AC3E}">
        <p14:creationId xmlns:p14="http://schemas.microsoft.com/office/powerpoint/2010/main" val="15229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1F6B-F363-89BB-C8FA-F3A97E679CF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DC72D15-5800-0B9C-205F-2B1F01DE0DBF}"/>
              </a:ext>
            </a:extLst>
          </p:cNvPr>
          <p:cNvSpPr>
            <a:spLocks noGrp="1"/>
          </p:cNvSpPr>
          <p:nvPr>
            <p:ph type="title"/>
          </p:nvPr>
        </p:nvSpPr>
        <p:spPr/>
        <p:txBody>
          <a:bodyPr>
            <a:normAutofit fontScale="90000"/>
          </a:bodyPr>
          <a:lstStyle/>
          <a:p>
            <a:pPr algn="ctr"/>
            <a:r>
              <a:rPr lang="nb-NO" sz="5400">
                <a:solidFill>
                  <a:srgbClr val="003E7E"/>
                </a:solidFill>
                <a:ea typeface="+mj-lt"/>
                <a:cs typeface="+mj-lt"/>
              </a:rPr>
              <a:t>Hva tjener de penger på? (hva selger de?) </a:t>
            </a:r>
            <a:endParaRPr lang="nb-NO"/>
          </a:p>
          <a:p>
            <a:endParaRPr lang="nb-NO"/>
          </a:p>
        </p:txBody>
      </p:sp>
      <p:sp>
        <p:nvSpPr>
          <p:cNvPr id="3" name="Plassholder for innhold 2">
            <a:extLst>
              <a:ext uri="{FF2B5EF4-FFF2-40B4-BE49-F238E27FC236}">
                <a16:creationId xmlns:a16="http://schemas.microsoft.com/office/drawing/2014/main" id="{18634E6F-5069-0C7A-4BBC-4C63D8C6CE28}"/>
              </a:ext>
            </a:extLst>
          </p:cNvPr>
          <p:cNvSpPr>
            <a:spLocks noGrp="1"/>
          </p:cNvSpPr>
          <p:nvPr>
            <p:ph idx="1"/>
          </p:nvPr>
        </p:nvSpPr>
        <p:spPr/>
        <p:txBody>
          <a:bodyPr vert="horz" lIns="91440" tIns="45720" rIns="91440" bIns="45720" rtlCol="0" anchor="t">
            <a:normAutofit/>
          </a:bodyPr>
          <a:lstStyle/>
          <a:p>
            <a:pPr>
              <a:buFont typeface="Arial"/>
              <a:buChar char="•"/>
            </a:pPr>
            <a:r>
              <a:rPr lang="nb-NO" sz="2400" b="1">
                <a:ea typeface="+mn-lt"/>
                <a:cs typeface="+mn-lt"/>
              </a:rPr>
              <a:t>Plantenæring og gjødsel:</a:t>
            </a:r>
            <a:r>
              <a:rPr lang="nb-NO" sz="2400">
                <a:ea typeface="+mn-lt"/>
                <a:cs typeface="+mn-lt"/>
              </a:rPr>
              <a:t> Hovedinntekten kommer fra salg av mineralgjødsel (nitrogen-, fosfor- og kaliumprodukter).</a:t>
            </a:r>
            <a:endParaRPr lang="nb-NO"/>
          </a:p>
          <a:p>
            <a:pPr>
              <a:buFont typeface="Arial"/>
              <a:buChar char="•"/>
            </a:pPr>
            <a:r>
              <a:rPr lang="nb-NO" sz="2400" b="1">
                <a:ea typeface="+mn-lt"/>
                <a:cs typeface="+mn-lt"/>
              </a:rPr>
              <a:t>Industrielle kjemikalier:</a:t>
            </a:r>
            <a:r>
              <a:rPr lang="nb-NO" sz="2400">
                <a:ea typeface="+mn-lt"/>
                <a:cs typeface="+mn-lt"/>
              </a:rPr>
              <a:t> Selger bl.a. ammoniakk, nitrater og CO₂ til mat- og industriformål.</a:t>
            </a:r>
            <a:endParaRPr lang="nb-NO"/>
          </a:p>
          <a:p>
            <a:pPr>
              <a:buFont typeface="Arial"/>
              <a:buChar char="•"/>
            </a:pPr>
            <a:r>
              <a:rPr lang="nb-NO" sz="2400" b="1">
                <a:ea typeface="+mn-lt"/>
                <a:cs typeface="+mn-lt"/>
              </a:rPr>
              <a:t>Digitale tjenester:</a:t>
            </a:r>
            <a:r>
              <a:rPr lang="nb-NO" sz="2400">
                <a:ea typeface="+mn-lt"/>
                <a:cs typeface="+mn-lt"/>
              </a:rPr>
              <a:t> Løsninger for presisjonslandbruk og rådgivning som gir mer effektiv gjødselbruk.</a:t>
            </a:r>
            <a:endParaRPr lang="nb-NO"/>
          </a:p>
          <a:p>
            <a:pPr marL="0" indent="0">
              <a:buNone/>
            </a:pPr>
            <a:endParaRPr lang="nb-NO" sz="2400"/>
          </a:p>
          <a:p>
            <a:pPr marL="0" indent="0">
              <a:buNone/>
            </a:pPr>
            <a:endParaRPr lang="nb-NO" sz="2400"/>
          </a:p>
          <a:p>
            <a:endParaRPr lang="nb-NO"/>
          </a:p>
          <a:p>
            <a:endParaRPr lang="nb-NO"/>
          </a:p>
          <a:p>
            <a:endParaRPr lang="nb-NO"/>
          </a:p>
          <a:p>
            <a:endParaRPr lang="nb-NO"/>
          </a:p>
        </p:txBody>
      </p:sp>
    </p:spTree>
    <p:extLst>
      <p:ext uri="{BB962C8B-B14F-4D97-AF65-F5344CB8AC3E}">
        <p14:creationId xmlns:p14="http://schemas.microsoft.com/office/powerpoint/2010/main" val="4233630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01C1-AC6B-9FF7-5B9E-0A713E11D8B9}"/>
              </a:ext>
            </a:extLst>
          </p:cNvPr>
          <p:cNvSpPr>
            <a:spLocks noGrp="1"/>
          </p:cNvSpPr>
          <p:nvPr>
            <p:ph type="title"/>
          </p:nvPr>
        </p:nvSpPr>
        <p:spPr/>
        <p:txBody>
          <a:bodyPr/>
          <a:lstStyle/>
          <a:p>
            <a:r>
              <a:rPr lang="nb-NO" dirty="0"/>
              <a:t>Kilder</a:t>
            </a:r>
          </a:p>
        </p:txBody>
      </p:sp>
      <p:sp>
        <p:nvSpPr>
          <p:cNvPr id="3" name="Content Placeholder 2">
            <a:extLst>
              <a:ext uri="{FF2B5EF4-FFF2-40B4-BE49-F238E27FC236}">
                <a16:creationId xmlns:a16="http://schemas.microsoft.com/office/drawing/2014/main" id="{E7B0F82B-793B-6C2F-9073-EB75961AED51}"/>
              </a:ext>
            </a:extLst>
          </p:cNvPr>
          <p:cNvSpPr>
            <a:spLocks noGrp="1"/>
          </p:cNvSpPr>
          <p:nvPr>
            <p:ph idx="1"/>
          </p:nvPr>
        </p:nvSpPr>
        <p:spPr/>
        <p:txBody>
          <a:bodyPr>
            <a:normAutofit fontScale="92500" lnSpcReduction="20000"/>
          </a:bodyPr>
          <a:lstStyle/>
          <a:p>
            <a:r>
              <a:rPr lang="nb-NO" dirty="0"/>
              <a:t>https://en.wikipedia.org/wiki/2023_Russian_oil_products_sanctions_and_price_cap</a:t>
            </a:r>
          </a:p>
          <a:p>
            <a:r>
              <a:rPr lang="nb-NO" dirty="0"/>
              <a:t>2020: https://www.yara.com/siteassets/investors/057-reports-and-presentations/annual-reports/2020/yara-integrated-report-2020-web.pdf</a:t>
            </a:r>
          </a:p>
          <a:p>
            <a:r>
              <a:rPr lang="nb-NO" dirty="0"/>
              <a:t>2021: https://www.yara.com/siteassets/investors/057-reports-and-presentations/annual-reports/2021/yara-integrated-report-2021.pdf</a:t>
            </a:r>
          </a:p>
          <a:p>
            <a:r>
              <a:rPr lang="nb-NO" dirty="0"/>
              <a:t>2022: https://www.yara.com/siteassets/investors/057-reports-and-presentations/annual-reports/2022/yara-integrated-report-2022.pdf</a:t>
            </a:r>
          </a:p>
          <a:p>
            <a:r>
              <a:rPr lang="nb-NO" dirty="0"/>
              <a:t>2023: https://www.yara.com/siteassets/investors/057-reports-and-presentations/annual-reports/2023/yara-integrated-report-2023.pdf</a:t>
            </a:r>
          </a:p>
          <a:p>
            <a:r>
              <a:rPr lang="nb-NO" dirty="0"/>
              <a:t>2024: https://www.yara.com/siteassets/investors/057-reports-and-presentations/annual-reports/2024/yara-integrated-report-2024.pdf </a:t>
            </a:r>
          </a:p>
          <a:p>
            <a:endParaRPr lang="nb-NO" dirty="0"/>
          </a:p>
        </p:txBody>
      </p:sp>
    </p:spTree>
    <p:extLst>
      <p:ext uri="{BB962C8B-B14F-4D97-AF65-F5344CB8AC3E}">
        <p14:creationId xmlns:p14="http://schemas.microsoft.com/office/powerpoint/2010/main" val="3253052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800" dirty="0" err="1">
                <a:ea typeface="+mj-lt"/>
                <a:cs typeface="+mj-lt"/>
              </a:rPr>
              <a:t>Deloppgave</a:t>
            </a:r>
            <a:r>
              <a:rPr lang="en-US" sz="6800" dirty="0">
                <a:ea typeface="+mj-lt"/>
                <a:cs typeface="+mj-lt"/>
              </a:rPr>
              <a:t> 5, </a:t>
            </a:r>
            <a:r>
              <a:rPr lang="en-US" sz="6800" dirty="0" err="1">
                <a:ea typeface="+mj-lt"/>
                <a:cs typeface="+mj-lt"/>
              </a:rPr>
              <a:t>Klimarisiko</a:t>
            </a:r>
            <a:endParaRPr lang="en-US" sz="6800" dirty="0" err="1"/>
          </a:p>
        </p:txBody>
      </p:sp>
      <p:sp>
        <p:nvSpPr>
          <p:cNvPr id="3" name="Subtitle 2"/>
          <p:cNvSpPr>
            <a:spLocks noGrp="1"/>
          </p:cNvSpPr>
          <p:nvPr>
            <p:ph type="subTitle" idx="1"/>
          </p:nvPr>
        </p:nvSpPr>
        <p:spPr/>
        <p:txBody>
          <a:bodyPr vert="horz" lIns="91440" tIns="45720" rIns="91440" bIns="45720" rtlCol="0" anchor="t">
            <a:normAutofit/>
          </a:bodyPr>
          <a:lstStyle/>
          <a:p>
            <a:r>
              <a:rPr lang="en-US" sz="2700" dirty="0">
                <a:latin typeface="Lato"/>
                <a:ea typeface="Lato"/>
                <a:cs typeface="Lato"/>
              </a:rPr>
              <a:t>Aslak </a:t>
            </a:r>
            <a:r>
              <a:rPr lang="en-US" sz="2700" dirty="0" err="1">
                <a:latin typeface="Lato"/>
                <a:ea typeface="Lato"/>
                <a:cs typeface="Lato"/>
              </a:rPr>
              <a:t>Dypbukt</a:t>
            </a:r>
            <a:r>
              <a:rPr lang="en-US" sz="2700" dirty="0">
                <a:latin typeface="Lato"/>
                <a:ea typeface="Lato"/>
                <a:cs typeface="Lato"/>
              </a:rPr>
              <a:t> </a:t>
            </a:r>
            <a:r>
              <a:rPr lang="en-US" sz="2700" dirty="0" err="1">
                <a:latin typeface="Lato"/>
                <a:ea typeface="Lato"/>
                <a:cs typeface="Lato"/>
              </a:rPr>
              <a:t>Grandum</a:t>
            </a:r>
            <a:r>
              <a:rPr lang="en-US" sz="2700" dirty="0">
                <a:latin typeface="Lato"/>
                <a:ea typeface="Lato"/>
                <a:cs typeface="Lato"/>
              </a:rPr>
              <a:t> – Kristian Mathias Røhne –</a:t>
            </a:r>
            <a:br>
              <a:rPr lang="en-US" sz="2700" dirty="0">
                <a:latin typeface="Lato"/>
                <a:ea typeface="Lato"/>
                <a:cs typeface="Lato"/>
              </a:rPr>
            </a:br>
            <a:r>
              <a:rPr lang="en-US" sz="2700" dirty="0">
                <a:latin typeface="Lato"/>
                <a:ea typeface="Lato"/>
                <a:cs typeface="Lato"/>
              </a:rPr>
              <a:t>Snorre Julian </a:t>
            </a:r>
            <a:r>
              <a:rPr lang="en-US" sz="2700" dirty="0" err="1">
                <a:latin typeface="Lato"/>
                <a:ea typeface="Lato"/>
                <a:cs typeface="Lato"/>
              </a:rPr>
              <a:t>Klarpås</a:t>
            </a:r>
            <a:endParaRPr lang="en-US" dirty="0" err="1"/>
          </a:p>
          <a:p>
            <a:br>
              <a:rPr lang="en-US" dirty="0"/>
            </a:br>
            <a:endParaRPr lang="en-US" dirty="0"/>
          </a:p>
        </p:txBody>
      </p:sp>
    </p:spTree>
    <p:extLst>
      <p:ext uri="{BB962C8B-B14F-4D97-AF65-F5344CB8AC3E}">
        <p14:creationId xmlns:p14="http://schemas.microsoft.com/office/powerpoint/2010/main" val="109857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948E-889B-5256-D0CF-EB2FB43D6809}"/>
              </a:ext>
            </a:extLst>
          </p:cNvPr>
          <p:cNvSpPr>
            <a:spLocks noGrp="1"/>
          </p:cNvSpPr>
          <p:nvPr>
            <p:ph type="title"/>
          </p:nvPr>
        </p:nvSpPr>
        <p:spPr/>
        <p:txBody>
          <a:bodyPr vert="horz" lIns="91440" tIns="45720" rIns="91440" bIns="45720" rtlCol="0" anchor="b">
            <a:noAutofit/>
          </a:bodyPr>
          <a:lstStyle/>
          <a:p>
            <a:pPr marL="1143000" indent="-1143000">
              <a:buAutoNum type="arabicPeriod"/>
            </a:pPr>
            <a:r>
              <a:rPr lang="en-US" sz="4000" err="1">
                <a:ea typeface="+mj-lt"/>
                <a:cs typeface="+mj-lt"/>
              </a:rPr>
              <a:t>Basert</a:t>
            </a:r>
            <a:r>
              <a:rPr lang="en-US" sz="4000" dirty="0">
                <a:ea typeface="+mj-lt"/>
                <a:cs typeface="+mj-lt"/>
              </a:rPr>
              <a:t> </a:t>
            </a:r>
            <a:r>
              <a:rPr lang="en-US" sz="4000" err="1">
                <a:ea typeface="+mj-lt"/>
                <a:cs typeface="+mj-lt"/>
              </a:rPr>
              <a:t>på</a:t>
            </a:r>
            <a:r>
              <a:rPr lang="en-US" sz="4000" dirty="0">
                <a:ea typeface="+mj-lt"/>
                <a:cs typeface="+mj-lt"/>
              </a:rPr>
              <a:t> det du </a:t>
            </a:r>
            <a:r>
              <a:rPr lang="en-US" sz="4000" err="1">
                <a:ea typeface="+mj-lt"/>
                <a:cs typeface="+mj-lt"/>
              </a:rPr>
              <a:t>har</a:t>
            </a:r>
            <a:r>
              <a:rPr lang="en-US" sz="4000" dirty="0">
                <a:ea typeface="+mj-lt"/>
                <a:cs typeface="+mj-lt"/>
              </a:rPr>
              <a:t> </a:t>
            </a:r>
            <a:r>
              <a:rPr lang="en-US" sz="4000" err="1">
                <a:ea typeface="+mj-lt"/>
                <a:cs typeface="+mj-lt"/>
              </a:rPr>
              <a:t>funnet</a:t>
            </a:r>
            <a:r>
              <a:rPr lang="en-US" sz="4000" dirty="0">
                <a:ea typeface="+mj-lt"/>
                <a:cs typeface="+mj-lt"/>
              </a:rPr>
              <a:t> </a:t>
            </a:r>
            <a:r>
              <a:rPr lang="en-US" sz="4000" err="1">
                <a:ea typeface="+mj-lt"/>
                <a:cs typeface="+mj-lt"/>
              </a:rPr>
              <a:t>ut</a:t>
            </a:r>
            <a:r>
              <a:rPr lang="en-US" sz="4000" dirty="0">
                <a:ea typeface="+mj-lt"/>
                <a:cs typeface="+mj-lt"/>
              </a:rPr>
              <a:t> om </a:t>
            </a:r>
            <a:r>
              <a:rPr lang="en-US" sz="4000" err="1">
                <a:ea typeface="+mj-lt"/>
                <a:cs typeface="+mj-lt"/>
              </a:rPr>
              <a:t>dividende</a:t>
            </a:r>
            <a:r>
              <a:rPr lang="en-US" sz="4000" dirty="0">
                <a:ea typeface="+mj-lt"/>
                <a:cs typeface="+mj-lt"/>
              </a:rPr>
              <a:t>, bruk den </a:t>
            </a:r>
            <a:r>
              <a:rPr lang="en-US" sz="4000" err="1">
                <a:ea typeface="+mj-lt"/>
                <a:cs typeface="+mj-lt"/>
              </a:rPr>
              <a:t>tradisjonelle</a:t>
            </a:r>
            <a:r>
              <a:rPr lang="en-US" sz="4000" dirty="0">
                <a:ea typeface="+mj-lt"/>
                <a:cs typeface="+mj-lt"/>
              </a:rPr>
              <a:t> </a:t>
            </a:r>
            <a:r>
              <a:rPr lang="en-US" sz="4000" err="1">
                <a:ea typeface="+mj-lt"/>
                <a:cs typeface="+mj-lt"/>
              </a:rPr>
              <a:t>prisingsmodellen</a:t>
            </a:r>
            <a:r>
              <a:rPr lang="en-US" sz="4000" dirty="0">
                <a:ea typeface="+mj-lt"/>
                <a:cs typeface="+mj-lt"/>
              </a:rPr>
              <a:t> for </a:t>
            </a:r>
            <a:r>
              <a:rPr lang="en-US" sz="4000" err="1">
                <a:ea typeface="+mj-lt"/>
                <a:cs typeface="+mj-lt"/>
              </a:rPr>
              <a:t>aksjer</a:t>
            </a:r>
            <a:r>
              <a:rPr lang="en-US" sz="4000" dirty="0">
                <a:ea typeface="+mj-lt"/>
                <a:cs typeface="+mj-lt"/>
              </a:rPr>
              <a:t>, bruk EK-</a:t>
            </a:r>
            <a:r>
              <a:rPr lang="en-US" sz="4000" err="1">
                <a:ea typeface="+mj-lt"/>
                <a:cs typeface="+mj-lt"/>
              </a:rPr>
              <a:t>kostnad</a:t>
            </a:r>
            <a:r>
              <a:rPr lang="en-US" sz="4000" dirty="0">
                <a:ea typeface="+mj-lt"/>
                <a:cs typeface="+mj-lt"/>
              </a:rPr>
              <a:t> du </a:t>
            </a:r>
            <a:r>
              <a:rPr lang="en-US" sz="4000" err="1">
                <a:ea typeface="+mj-lt"/>
                <a:cs typeface="+mj-lt"/>
              </a:rPr>
              <a:t>har</a:t>
            </a:r>
            <a:r>
              <a:rPr lang="en-US" sz="4000" dirty="0">
                <a:ea typeface="+mj-lt"/>
                <a:cs typeface="+mj-lt"/>
              </a:rPr>
              <a:t> </a:t>
            </a:r>
            <a:r>
              <a:rPr lang="en-US" sz="4000" err="1">
                <a:ea typeface="+mj-lt"/>
                <a:cs typeface="+mj-lt"/>
              </a:rPr>
              <a:t>regnet</a:t>
            </a:r>
            <a:r>
              <a:rPr lang="en-US" sz="4000" dirty="0">
                <a:ea typeface="+mj-lt"/>
                <a:cs typeface="+mj-lt"/>
              </a:rPr>
              <a:t> </a:t>
            </a:r>
            <a:r>
              <a:rPr lang="en-US" sz="4000" err="1">
                <a:ea typeface="+mj-lt"/>
                <a:cs typeface="+mj-lt"/>
              </a:rPr>
              <a:t>ut</a:t>
            </a:r>
            <a:r>
              <a:rPr lang="en-US" sz="4000" dirty="0">
                <a:ea typeface="+mj-lt"/>
                <a:cs typeface="+mj-lt"/>
              </a:rPr>
              <a:t> </a:t>
            </a:r>
            <a:r>
              <a:rPr lang="en-US" sz="4000" err="1">
                <a:ea typeface="+mj-lt"/>
                <a:cs typeface="+mj-lt"/>
              </a:rPr>
              <a:t>og</a:t>
            </a:r>
            <a:r>
              <a:rPr lang="en-US" sz="4000" dirty="0">
                <a:ea typeface="+mj-lt"/>
                <a:cs typeface="+mj-lt"/>
              </a:rPr>
              <a:t> </a:t>
            </a:r>
            <a:r>
              <a:rPr lang="en-US" sz="4000" err="1">
                <a:ea typeface="+mj-lt"/>
                <a:cs typeface="+mj-lt"/>
              </a:rPr>
              <a:t>gi</a:t>
            </a:r>
            <a:r>
              <a:rPr lang="en-US" sz="4000" dirty="0">
                <a:ea typeface="+mj-lt"/>
                <a:cs typeface="+mj-lt"/>
              </a:rPr>
              <a:t> et </a:t>
            </a:r>
            <a:r>
              <a:rPr lang="en-US" sz="4000" err="1">
                <a:ea typeface="+mj-lt"/>
                <a:cs typeface="+mj-lt"/>
              </a:rPr>
              <a:t>anslag</a:t>
            </a:r>
            <a:r>
              <a:rPr lang="en-US" sz="4000" dirty="0">
                <a:ea typeface="+mj-lt"/>
                <a:cs typeface="+mj-lt"/>
              </a:rPr>
              <a:t> </a:t>
            </a:r>
            <a:r>
              <a:rPr lang="en-US" sz="4000" err="1">
                <a:ea typeface="+mj-lt"/>
                <a:cs typeface="+mj-lt"/>
              </a:rPr>
              <a:t>på</a:t>
            </a:r>
            <a:r>
              <a:rPr lang="en-US" sz="4000" dirty="0">
                <a:ea typeface="+mj-lt"/>
                <a:cs typeface="+mj-lt"/>
              </a:rPr>
              <a:t> </a:t>
            </a:r>
            <a:r>
              <a:rPr lang="en-US" sz="4000" err="1">
                <a:ea typeface="+mj-lt"/>
                <a:cs typeface="+mj-lt"/>
              </a:rPr>
              <a:t>aksjeprisen</a:t>
            </a:r>
            <a:r>
              <a:rPr lang="en-US" sz="4000" dirty="0">
                <a:ea typeface="+mj-lt"/>
                <a:cs typeface="+mj-lt"/>
              </a:rPr>
              <a:t>.</a:t>
            </a:r>
            <a:endParaRPr lang="en-US" sz="4000"/>
          </a:p>
        </p:txBody>
      </p:sp>
    </p:spTree>
    <p:extLst>
      <p:ext uri="{BB962C8B-B14F-4D97-AF65-F5344CB8AC3E}">
        <p14:creationId xmlns:p14="http://schemas.microsoft.com/office/powerpoint/2010/main" val="2326548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10D5-EBA8-4878-8600-4E5A9C4319D3}"/>
              </a:ext>
            </a:extLst>
          </p:cNvPr>
          <p:cNvSpPr>
            <a:spLocks noGrp="1"/>
          </p:cNvSpPr>
          <p:nvPr>
            <p:ph type="title"/>
          </p:nvPr>
        </p:nvSpPr>
        <p:spPr/>
        <p:txBody>
          <a:bodyPr/>
          <a:lstStyle/>
          <a:p>
            <a:pPr marL="914400" indent="-914400">
              <a:buAutoNum type="arabicPeriod"/>
            </a:pPr>
            <a:r>
              <a:rPr lang="en-US" sz="5400" dirty="0" err="1"/>
              <a:t>Anslag</a:t>
            </a:r>
            <a:r>
              <a:rPr lang="en-US" sz="5400" dirty="0"/>
              <a:t> </a:t>
            </a:r>
            <a:r>
              <a:rPr lang="en-US" sz="5400" dirty="0" err="1"/>
              <a:t>på</a:t>
            </a:r>
            <a:r>
              <a:rPr lang="en-US" sz="5400" dirty="0"/>
              <a:t> </a:t>
            </a:r>
            <a:r>
              <a:rPr lang="en-US" sz="5400" dirty="0" err="1"/>
              <a:t>aksjepris</a:t>
            </a:r>
            <a:r>
              <a:rPr lang="en-US" sz="5400" dirty="0"/>
              <a:t>:</a:t>
            </a:r>
            <a:endParaRPr lang="en-US" dirty="0"/>
          </a:p>
        </p:txBody>
      </p:sp>
      <p:sp>
        <p:nvSpPr>
          <p:cNvPr id="3" name="Content Placeholder 2">
            <a:extLst>
              <a:ext uri="{FF2B5EF4-FFF2-40B4-BE49-F238E27FC236}">
                <a16:creationId xmlns:a16="http://schemas.microsoft.com/office/drawing/2014/main" id="{9B8648FA-FB0F-10EA-0602-75C4F726E2EB}"/>
              </a:ext>
            </a:extLst>
          </p:cNvPr>
          <p:cNvSpPr>
            <a:spLocks noGrp="1"/>
          </p:cNvSpPr>
          <p:nvPr>
            <p:ph idx="1"/>
          </p:nvPr>
        </p:nvSpPr>
        <p:spPr/>
        <p:txBody>
          <a:bodyPr vert="horz" lIns="91440" tIns="45720" rIns="91440" bIns="45720" rtlCol="0" anchor="t">
            <a:normAutofit/>
          </a:bodyPr>
          <a:lstStyle/>
          <a:p>
            <a:pPr marL="0" indent="0">
              <a:buNone/>
            </a:pPr>
            <a:r>
              <a:rPr lang="en-US" sz="2200" dirty="0"/>
              <a:t>Fra </a:t>
            </a:r>
            <a:r>
              <a:rPr lang="en-US" sz="2200" err="1"/>
              <a:t>tidligere</a:t>
            </a:r>
            <a:r>
              <a:rPr lang="en-US" sz="2200" dirty="0"/>
              <a:t> </a:t>
            </a:r>
            <a:r>
              <a:rPr lang="en-US" sz="2200" err="1"/>
              <a:t>oppgaver</a:t>
            </a:r>
            <a:r>
              <a:rPr lang="en-US" sz="2200" dirty="0"/>
              <a:t> (</a:t>
            </a:r>
            <a:r>
              <a:rPr lang="en-US" sz="2200" err="1"/>
              <a:t>særlig</a:t>
            </a:r>
            <a:r>
              <a:rPr lang="en-US" sz="2200" dirty="0"/>
              <a:t> </a:t>
            </a:r>
            <a:r>
              <a:rPr lang="en-US" sz="2200" err="1"/>
              <a:t>oppgave</a:t>
            </a:r>
            <a:r>
              <a:rPr lang="en-US" sz="2200" dirty="0"/>
              <a:t> 3), </a:t>
            </a:r>
            <a:r>
              <a:rPr lang="en-US" sz="2200" err="1"/>
              <a:t>fant</a:t>
            </a:r>
            <a:r>
              <a:rPr lang="en-US" sz="2200" dirty="0"/>
              <a:t> vi </a:t>
            </a:r>
            <a:r>
              <a:rPr lang="en-US" sz="2200" err="1"/>
              <a:t>ut</a:t>
            </a:r>
            <a:r>
              <a:rPr lang="en-US" sz="2200" dirty="0"/>
              <a:t> at </a:t>
            </a:r>
            <a:r>
              <a:rPr lang="en-US" sz="2200" err="1"/>
              <a:t>at</a:t>
            </a:r>
            <a:r>
              <a:rPr lang="en-US" sz="2200" dirty="0"/>
              <a:t> </a:t>
            </a:r>
            <a:r>
              <a:rPr lang="en-US" sz="2200" err="1"/>
              <a:t>passende</a:t>
            </a:r>
            <a:r>
              <a:rPr lang="en-US" sz="2200" dirty="0"/>
              <a:t> EK-</a:t>
            </a:r>
            <a:r>
              <a:rPr lang="en-US" sz="2200" err="1"/>
              <a:t>kostnad</a:t>
            </a:r>
            <a:r>
              <a:rPr lang="en-US" sz="2200" dirty="0"/>
              <a:t> for </a:t>
            </a:r>
            <a:r>
              <a:rPr lang="en-US" sz="2200" err="1"/>
              <a:t>yara</a:t>
            </a:r>
            <a:r>
              <a:rPr lang="en-US" sz="2200" dirty="0"/>
              <a:t> er </a:t>
            </a:r>
            <a:r>
              <a:rPr lang="en-US" sz="2200" err="1"/>
              <a:t>på</a:t>
            </a:r>
            <a:r>
              <a:rPr lang="en-US" sz="2200" dirty="0"/>
              <a:t> rₑ= 6,35%, </a:t>
            </a:r>
            <a:r>
              <a:rPr lang="en-US" sz="2200" err="1"/>
              <a:t>langsiktig</a:t>
            </a:r>
            <a:r>
              <a:rPr lang="en-US" sz="2200" dirty="0"/>
              <a:t> </a:t>
            </a:r>
            <a:r>
              <a:rPr lang="en-US" sz="2200" err="1"/>
              <a:t>vekst</a:t>
            </a:r>
            <a:r>
              <a:rPr lang="en-US" sz="2200" dirty="0"/>
              <a:t> g= 1%, </a:t>
            </a:r>
            <a:r>
              <a:rPr lang="en-US" sz="2200" err="1"/>
              <a:t>og</a:t>
            </a:r>
            <a:r>
              <a:rPr lang="en-US" sz="2200" dirty="0"/>
              <a:t> </a:t>
            </a:r>
            <a:r>
              <a:rPr lang="en-US" sz="2200" err="1"/>
              <a:t>forventet</a:t>
            </a:r>
            <a:r>
              <a:rPr lang="en-US" sz="2200" dirty="0"/>
              <a:t> </a:t>
            </a:r>
            <a:r>
              <a:rPr lang="en-US" sz="2200" err="1"/>
              <a:t>neste</a:t>
            </a:r>
            <a:r>
              <a:rPr lang="en-US" sz="2200" dirty="0"/>
              <a:t> </a:t>
            </a:r>
            <a:r>
              <a:rPr lang="en-US" sz="2200" err="1"/>
              <a:t>divdende</a:t>
            </a:r>
            <a:r>
              <a:rPr lang="en-US" sz="2200" dirty="0"/>
              <a:t> D₁ = 20 </a:t>
            </a:r>
            <a:r>
              <a:rPr lang="en-US" sz="2200" err="1"/>
              <a:t>nok</a:t>
            </a:r>
            <a:r>
              <a:rPr lang="en-US" sz="2200" dirty="0"/>
              <a:t>. Ved å </a:t>
            </a:r>
            <a:r>
              <a:rPr lang="en-US" sz="2200" err="1"/>
              <a:t>benytte</a:t>
            </a:r>
            <a:r>
              <a:rPr lang="en-US" sz="2200" dirty="0"/>
              <a:t> Gordon Growth </a:t>
            </a:r>
            <a:r>
              <a:rPr lang="en-US" sz="2200" err="1"/>
              <a:t>modell</a:t>
            </a:r>
            <a:r>
              <a:rPr lang="en-US" sz="2200" dirty="0"/>
              <a:t>:</a:t>
            </a:r>
          </a:p>
          <a:p>
            <a:endParaRPr lang="en-US" sz="2200" dirty="0"/>
          </a:p>
          <a:p>
            <a:endParaRPr lang="en-US" sz="2200" dirty="0"/>
          </a:p>
          <a:p>
            <a:pPr marL="0" indent="0">
              <a:buNone/>
            </a:pPr>
            <a:endParaRPr lang="en-US" sz="2200" dirty="0"/>
          </a:p>
          <a:p>
            <a:pPr marL="0" indent="0">
              <a:buNone/>
            </a:pPr>
            <a:r>
              <a:rPr lang="en-US" sz="2200" dirty="0"/>
              <a:t>Finner vi </a:t>
            </a:r>
            <a:r>
              <a:rPr lang="en-US" sz="2200" err="1"/>
              <a:t>en</a:t>
            </a:r>
            <a:r>
              <a:rPr lang="en-US" sz="2200" dirty="0"/>
              <a:t> </a:t>
            </a:r>
            <a:r>
              <a:rPr lang="en-US" sz="2200" err="1"/>
              <a:t>estimert</a:t>
            </a:r>
            <a:r>
              <a:rPr lang="en-US" sz="2200" dirty="0"/>
              <a:t> </a:t>
            </a:r>
            <a:r>
              <a:rPr lang="en-US" sz="2200" err="1"/>
              <a:t>aksjepris</a:t>
            </a:r>
            <a:r>
              <a:rPr lang="en-US" sz="2200" dirty="0"/>
              <a:t> </a:t>
            </a:r>
            <a:r>
              <a:rPr lang="en-US" sz="2200" err="1"/>
              <a:t>på</a:t>
            </a:r>
            <a:r>
              <a:rPr lang="en-US" sz="2200" dirty="0"/>
              <a:t> 373.8 NOK. </a:t>
            </a:r>
          </a:p>
          <a:p>
            <a:endParaRPr lang="en-US" dirty="0"/>
          </a:p>
          <a:p>
            <a:pPr marL="0" indent="0">
              <a:buNone/>
            </a:pPr>
            <a:br>
              <a:rPr lang="en-US" dirty="0"/>
            </a:br>
            <a:endParaRPr lang="en-US">
              <a:ea typeface="+mn-lt"/>
              <a:cs typeface="+mn-lt"/>
            </a:endParaRPr>
          </a:p>
          <a:p>
            <a:endParaRPr lang="en-US" dirty="0"/>
          </a:p>
          <a:p>
            <a:endParaRPr lang="en-US" dirty="0"/>
          </a:p>
          <a:p>
            <a:pPr marL="0" indent="0">
              <a:buNone/>
            </a:pPr>
            <a:endParaRPr lang="en-US" b="1" dirty="0"/>
          </a:p>
          <a:p>
            <a:endParaRPr lang="en-US" dirty="0"/>
          </a:p>
        </p:txBody>
      </p:sp>
      <p:pic>
        <p:nvPicPr>
          <p:cNvPr id="4" name="Picture 3" descr="A number on a blue background&#10;&#10;AI-generated content may be incorrect.">
            <a:extLst>
              <a:ext uri="{FF2B5EF4-FFF2-40B4-BE49-F238E27FC236}">
                <a16:creationId xmlns:a16="http://schemas.microsoft.com/office/drawing/2014/main" id="{383D34F5-929F-F69B-77E4-6DB3C132D802}"/>
              </a:ext>
            </a:extLst>
          </p:cNvPr>
          <p:cNvPicPr>
            <a:picLocks noChangeAspect="1"/>
          </p:cNvPicPr>
          <p:nvPr/>
        </p:nvPicPr>
        <p:blipFill>
          <a:blip r:embed="rId2"/>
          <a:stretch>
            <a:fillRect/>
          </a:stretch>
        </p:blipFill>
        <p:spPr>
          <a:xfrm>
            <a:off x="2790826" y="3103082"/>
            <a:ext cx="6610350" cy="895350"/>
          </a:xfrm>
          <a:prstGeom prst="rect">
            <a:avLst/>
          </a:prstGeom>
        </p:spPr>
      </p:pic>
    </p:spTree>
    <p:extLst>
      <p:ext uri="{BB962C8B-B14F-4D97-AF65-F5344CB8AC3E}">
        <p14:creationId xmlns:p14="http://schemas.microsoft.com/office/powerpoint/2010/main" val="1358399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E9D1-D571-7B96-8818-A0A3414076EA}"/>
              </a:ext>
            </a:extLst>
          </p:cNvPr>
          <p:cNvSpPr>
            <a:spLocks noGrp="1"/>
          </p:cNvSpPr>
          <p:nvPr>
            <p:ph type="ctrTitle"/>
          </p:nvPr>
        </p:nvSpPr>
        <p:spPr>
          <a:xfrm>
            <a:off x="1524000" y="1122363"/>
            <a:ext cx="9144000" cy="3550958"/>
          </a:xfrm>
        </p:spPr>
        <p:txBody>
          <a:bodyPr>
            <a:normAutofit/>
          </a:bodyPr>
          <a:lstStyle/>
          <a:p>
            <a:r>
              <a:rPr lang="en-US" sz="4000" dirty="0">
                <a:ea typeface="+mj-lt"/>
                <a:cs typeface="+mj-lt"/>
              </a:rPr>
              <a:t>2. Bruk </a:t>
            </a:r>
            <a:r>
              <a:rPr lang="en-US" sz="4000" err="1">
                <a:ea typeface="+mj-lt"/>
                <a:cs typeface="+mj-lt"/>
              </a:rPr>
              <a:t>markedets</a:t>
            </a:r>
            <a:r>
              <a:rPr lang="en-US" sz="4000" dirty="0">
                <a:ea typeface="+mj-lt"/>
                <a:cs typeface="+mj-lt"/>
              </a:rPr>
              <a:t> </a:t>
            </a:r>
            <a:r>
              <a:rPr lang="en-US" sz="4000" err="1">
                <a:ea typeface="+mj-lt"/>
                <a:cs typeface="+mj-lt"/>
              </a:rPr>
              <a:t>aksjepris</a:t>
            </a:r>
            <a:r>
              <a:rPr lang="en-US" sz="4000" dirty="0">
                <a:ea typeface="+mj-lt"/>
                <a:cs typeface="+mj-lt"/>
              </a:rPr>
              <a:t> </a:t>
            </a:r>
            <a:r>
              <a:rPr lang="en-US" sz="4000" err="1">
                <a:ea typeface="+mj-lt"/>
                <a:cs typeface="+mj-lt"/>
              </a:rPr>
              <a:t>og</a:t>
            </a:r>
            <a:r>
              <a:rPr lang="en-US" sz="4000" dirty="0">
                <a:ea typeface="+mj-lt"/>
                <a:cs typeface="+mj-lt"/>
              </a:rPr>
              <a:t> </a:t>
            </a:r>
            <a:r>
              <a:rPr lang="en-US" sz="4000" err="1">
                <a:ea typeface="+mj-lt"/>
                <a:cs typeface="+mj-lt"/>
              </a:rPr>
              <a:t>gi</a:t>
            </a:r>
            <a:r>
              <a:rPr lang="en-US" sz="4000" dirty="0">
                <a:ea typeface="+mj-lt"/>
                <a:cs typeface="+mj-lt"/>
              </a:rPr>
              <a:t> et </a:t>
            </a:r>
            <a:r>
              <a:rPr lang="en-US" sz="4000" err="1">
                <a:ea typeface="+mj-lt"/>
                <a:cs typeface="+mj-lt"/>
              </a:rPr>
              <a:t>anslag</a:t>
            </a:r>
            <a:r>
              <a:rPr lang="en-US" sz="4000" dirty="0">
                <a:ea typeface="+mj-lt"/>
                <a:cs typeface="+mj-lt"/>
              </a:rPr>
              <a:t> </a:t>
            </a:r>
            <a:r>
              <a:rPr lang="en-US" sz="4000" err="1">
                <a:ea typeface="+mj-lt"/>
                <a:cs typeface="+mj-lt"/>
              </a:rPr>
              <a:t>på</a:t>
            </a:r>
            <a:r>
              <a:rPr lang="en-US" sz="4000" dirty="0">
                <a:ea typeface="+mj-lt"/>
                <a:cs typeface="+mj-lt"/>
              </a:rPr>
              <a:t> </a:t>
            </a:r>
            <a:r>
              <a:rPr lang="en-US" sz="4000" err="1">
                <a:ea typeface="+mj-lt"/>
                <a:cs typeface="+mj-lt"/>
              </a:rPr>
              <a:t>hvilken</a:t>
            </a:r>
            <a:r>
              <a:rPr lang="en-US" sz="4000" dirty="0">
                <a:ea typeface="+mj-lt"/>
                <a:cs typeface="+mj-lt"/>
              </a:rPr>
              <a:t> </a:t>
            </a:r>
            <a:r>
              <a:rPr lang="en-US" sz="4000" err="1">
                <a:ea typeface="+mj-lt"/>
                <a:cs typeface="+mj-lt"/>
              </a:rPr>
              <a:t>kapitalkostnad</a:t>
            </a:r>
            <a:r>
              <a:rPr lang="en-US" sz="4000" dirty="0">
                <a:ea typeface="+mj-lt"/>
                <a:cs typeface="+mj-lt"/>
              </a:rPr>
              <a:t> </a:t>
            </a:r>
            <a:r>
              <a:rPr lang="en-US" sz="4000" err="1">
                <a:ea typeface="+mj-lt"/>
                <a:cs typeface="+mj-lt"/>
              </a:rPr>
              <a:t>markedet</a:t>
            </a:r>
            <a:r>
              <a:rPr lang="en-US" sz="4000" dirty="0">
                <a:ea typeface="+mj-lt"/>
                <a:cs typeface="+mj-lt"/>
              </a:rPr>
              <a:t> </a:t>
            </a:r>
            <a:r>
              <a:rPr lang="en-US" sz="4000" err="1">
                <a:ea typeface="+mj-lt"/>
                <a:cs typeface="+mj-lt"/>
              </a:rPr>
              <a:t>bruker</a:t>
            </a:r>
            <a:r>
              <a:rPr lang="en-US" sz="4000" dirty="0">
                <a:ea typeface="+mj-lt"/>
                <a:cs typeface="+mj-lt"/>
              </a:rPr>
              <a:t> for å </a:t>
            </a:r>
            <a:r>
              <a:rPr lang="en-US" sz="4000" err="1">
                <a:ea typeface="+mj-lt"/>
                <a:cs typeface="+mj-lt"/>
              </a:rPr>
              <a:t>prissette</a:t>
            </a:r>
            <a:r>
              <a:rPr lang="en-US" sz="4000" dirty="0">
                <a:ea typeface="+mj-lt"/>
                <a:cs typeface="+mj-lt"/>
              </a:rPr>
              <a:t> </a:t>
            </a:r>
            <a:r>
              <a:rPr lang="en-US" sz="4000" err="1">
                <a:ea typeface="+mj-lt"/>
                <a:cs typeface="+mj-lt"/>
              </a:rPr>
              <a:t>aksjen</a:t>
            </a:r>
            <a:r>
              <a:rPr lang="en-US" sz="4000" dirty="0">
                <a:ea typeface="+mj-lt"/>
                <a:cs typeface="+mj-lt"/>
              </a:rPr>
              <a:t>.</a:t>
            </a:r>
            <a:endParaRPr lang="en-US" sz="4000"/>
          </a:p>
        </p:txBody>
      </p:sp>
    </p:spTree>
    <p:extLst>
      <p:ext uri="{BB962C8B-B14F-4D97-AF65-F5344CB8AC3E}">
        <p14:creationId xmlns:p14="http://schemas.microsoft.com/office/powerpoint/2010/main" val="945129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6A20-D702-1372-D937-2B95F38CBDE5}"/>
              </a:ext>
            </a:extLst>
          </p:cNvPr>
          <p:cNvSpPr>
            <a:spLocks noGrp="1"/>
          </p:cNvSpPr>
          <p:nvPr>
            <p:ph type="title"/>
          </p:nvPr>
        </p:nvSpPr>
        <p:spPr/>
        <p:txBody>
          <a:bodyPr/>
          <a:lstStyle/>
          <a:p>
            <a:r>
              <a:rPr lang="en-US" dirty="0"/>
              <a:t>2. </a:t>
            </a:r>
            <a:r>
              <a:rPr lang="en-US" dirty="0" err="1"/>
              <a:t>Anslag</a:t>
            </a:r>
            <a:r>
              <a:rPr lang="en-US" dirty="0"/>
              <a:t> </a:t>
            </a:r>
            <a:r>
              <a:rPr lang="en-US" dirty="0" err="1"/>
              <a:t>på</a:t>
            </a:r>
            <a:r>
              <a:rPr lang="en-US" dirty="0"/>
              <a:t> </a:t>
            </a:r>
            <a:r>
              <a:rPr lang="en-US" dirty="0" err="1"/>
              <a:t>hvilken</a:t>
            </a:r>
            <a:r>
              <a:rPr lang="en-US" dirty="0"/>
              <a:t> </a:t>
            </a:r>
            <a:r>
              <a:rPr lang="en-US" dirty="0" err="1"/>
              <a:t>kapitalkostnad</a:t>
            </a:r>
            <a:r>
              <a:rPr lang="en-US" dirty="0"/>
              <a:t> marked </a:t>
            </a:r>
            <a:r>
              <a:rPr lang="en-US" dirty="0" err="1"/>
              <a:t>bruker</a:t>
            </a:r>
            <a:r>
              <a:rPr lang="en-US" dirty="0"/>
              <a:t> </a:t>
            </a:r>
          </a:p>
        </p:txBody>
      </p:sp>
      <p:sp>
        <p:nvSpPr>
          <p:cNvPr id="3" name="Content Placeholder 2">
            <a:extLst>
              <a:ext uri="{FF2B5EF4-FFF2-40B4-BE49-F238E27FC236}">
                <a16:creationId xmlns:a16="http://schemas.microsoft.com/office/drawing/2014/main" id="{5A2CDA80-2A9E-C36B-6FB6-81A845CBB8E6}"/>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dirty="0"/>
              <a:t>I </a:t>
            </a:r>
            <a:r>
              <a:rPr lang="en-US" sz="2400" err="1"/>
              <a:t>dag</a:t>
            </a:r>
            <a:r>
              <a:rPr lang="en-US" sz="2400" dirty="0"/>
              <a:t>, </a:t>
            </a:r>
            <a:r>
              <a:rPr lang="en-US" sz="2400" err="1"/>
              <a:t>mandag</a:t>
            </a:r>
            <a:r>
              <a:rPr lang="en-US" sz="2400" dirty="0"/>
              <a:t> 1. </a:t>
            </a:r>
            <a:r>
              <a:rPr lang="en-US" sz="2400" err="1"/>
              <a:t>desember</a:t>
            </a:r>
            <a:r>
              <a:rPr lang="en-US" sz="2400" dirty="0"/>
              <a:t> er </a:t>
            </a:r>
            <a:r>
              <a:rPr lang="en-US" sz="2400" err="1"/>
              <a:t>markedets</a:t>
            </a:r>
            <a:r>
              <a:rPr lang="en-US" sz="2400" dirty="0"/>
              <a:t> </a:t>
            </a:r>
            <a:r>
              <a:rPr lang="en-US" sz="2400" err="1"/>
              <a:t>aksjepris</a:t>
            </a:r>
            <a:r>
              <a:rPr lang="en-US" sz="2400" dirty="0"/>
              <a:t> </a:t>
            </a:r>
            <a:r>
              <a:rPr lang="en-US" sz="2400" err="1"/>
              <a:t>på</a:t>
            </a:r>
            <a:r>
              <a:rPr lang="en-US" sz="2400" dirty="0"/>
              <a:t> Yara </a:t>
            </a:r>
            <a:r>
              <a:rPr lang="en-US" sz="2400" dirty="0">
                <a:ea typeface="+mn-lt"/>
                <a:cs typeface="+mn-lt"/>
              </a:rPr>
              <a:t>373,70 NOK.</a:t>
            </a:r>
            <a:r>
              <a:rPr lang="en-US" sz="2400" dirty="0"/>
              <a:t> Vi </a:t>
            </a:r>
            <a:r>
              <a:rPr lang="en-US" sz="2400" err="1"/>
              <a:t>finner</a:t>
            </a:r>
            <a:r>
              <a:rPr lang="en-US" sz="2400" dirty="0"/>
              <a:t> </a:t>
            </a:r>
            <a:r>
              <a:rPr lang="en-US" sz="2400" err="1"/>
              <a:t>markedets</a:t>
            </a:r>
            <a:r>
              <a:rPr lang="en-US" sz="2400" dirty="0"/>
              <a:t> </a:t>
            </a:r>
            <a:r>
              <a:rPr lang="en-US" sz="2400" err="1"/>
              <a:t>kapitalkostnad</a:t>
            </a:r>
            <a:r>
              <a:rPr lang="en-US" sz="2400" dirty="0"/>
              <a:t> for Yara </a:t>
            </a:r>
            <a:r>
              <a:rPr lang="en-US" sz="2400" err="1"/>
              <a:t>ved</a:t>
            </a:r>
            <a:r>
              <a:rPr lang="en-US" sz="2400" dirty="0"/>
              <a:t> å reverse GGM-</a:t>
            </a:r>
            <a:r>
              <a:rPr lang="en-US" sz="2400" err="1"/>
              <a:t>formellen</a:t>
            </a:r>
            <a:r>
              <a:rPr lang="en-US" sz="2400" dirty="0"/>
              <a:t> </a:t>
            </a:r>
            <a:r>
              <a:rPr lang="en-US" sz="2400" err="1"/>
              <a:t>og</a:t>
            </a:r>
            <a:r>
              <a:rPr lang="en-US" sz="2400" dirty="0"/>
              <a:t> </a:t>
            </a:r>
            <a:r>
              <a:rPr lang="en-US" sz="2400" err="1"/>
              <a:t>løse</a:t>
            </a:r>
            <a:r>
              <a:rPr lang="en-US" sz="2400" dirty="0"/>
              <a:t> for </a:t>
            </a:r>
            <a:r>
              <a:rPr lang="en-US" sz="2400" err="1"/>
              <a:t>r_e</a:t>
            </a:r>
            <a:r>
              <a:rPr lang="en-US" sz="2400" dirty="0"/>
              <a:t>:</a:t>
            </a:r>
            <a:endParaRPr lang="en-US" sz="2400" dirty="0">
              <a:ea typeface="+mn-lt"/>
              <a:cs typeface="+mn-lt"/>
            </a:endParaRPr>
          </a:p>
          <a:p>
            <a:pPr marL="0" indent="0">
              <a:buNone/>
            </a:pPr>
            <a:endParaRPr lang="en-US" sz="2400" dirty="0">
              <a:ea typeface="+mn-lt"/>
              <a:cs typeface="+mn-lt"/>
            </a:endParaRPr>
          </a:p>
          <a:p>
            <a:pPr marL="0" indent="0">
              <a:buNone/>
            </a:pPr>
            <a:r>
              <a:rPr lang="en-US" sz="2400" err="1">
                <a:ea typeface="+mn-lt"/>
                <a:cs typeface="+mn-lt"/>
              </a:rPr>
              <a:t>r_e</a:t>
            </a:r>
            <a:r>
              <a:rPr lang="en-US" sz="2400" dirty="0">
                <a:ea typeface="+mn-lt"/>
                <a:cs typeface="+mn-lt"/>
              </a:rPr>
              <a:t> = (D1 / P0) + g</a:t>
            </a:r>
          </a:p>
          <a:p>
            <a:pPr marL="0" indent="0">
              <a:buNone/>
            </a:pPr>
            <a:r>
              <a:rPr lang="en-US" sz="2400" err="1">
                <a:ea typeface="+mn-lt"/>
                <a:cs typeface="+mn-lt"/>
              </a:rPr>
              <a:t>r_e</a:t>
            </a:r>
            <a:r>
              <a:rPr lang="en-US" sz="2400" dirty="0">
                <a:ea typeface="+mn-lt"/>
                <a:cs typeface="+mn-lt"/>
              </a:rPr>
              <a:t> = (20.00 / 373.70) + 0.01</a:t>
            </a:r>
            <a:endParaRPr lang="en-US" sz="2400" dirty="0"/>
          </a:p>
          <a:p>
            <a:pPr marL="0" indent="0">
              <a:buNone/>
            </a:pPr>
            <a:r>
              <a:rPr lang="en-US" sz="2400" err="1">
                <a:ea typeface="+mn-lt"/>
                <a:cs typeface="+mn-lt"/>
              </a:rPr>
              <a:t>r_e</a:t>
            </a:r>
            <a:r>
              <a:rPr lang="en-US" sz="2400" dirty="0">
                <a:ea typeface="+mn-lt"/>
                <a:cs typeface="+mn-lt"/>
              </a:rPr>
              <a:t> = 0.0535 + 0.01</a:t>
            </a:r>
            <a:endParaRPr lang="en-US" sz="2400" dirty="0"/>
          </a:p>
          <a:p>
            <a:pPr marL="0" indent="0">
              <a:buNone/>
            </a:pPr>
            <a:r>
              <a:rPr lang="en-US" sz="2400" err="1">
                <a:ea typeface="+mn-lt"/>
                <a:cs typeface="+mn-lt"/>
              </a:rPr>
              <a:t>r_e</a:t>
            </a:r>
            <a:r>
              <a:rPr lang="en-US" sz="2400" dirty="0">
                <a:ea typeface="+mn-lt"/>
                <a:cs typeface="+mn-lt"/>
              </a:rPr>
              <a:t> = 6.35% </a:t>
            </a:r>
          </a:p>
          <a:p>
            <a:pPr marL="0" indent="0">
              <a:buNone/>
            </a:pPr>
            <a:endParaRPr lang="en-US" sz="2400" dirty="0">
              <a:ea typeface="+mn-lt"/>
              <a:cs typeface="+mn-lt"/>
            </a:endParaRPr>
          </a:p>
          <a:p>
            <a:pPr marL="0" indent="0">
              <a:buNone/>
            </a:pPr>
            <a:r>
              <a:rPr lang="en-US" sz="2400" dirty="0">
                <a:ea typeface="+mn-lt"/>
                <a:cs typeface="+mn-lt"/>
              </a:rPr>
              <a:t>Dette </a:t>
            </a:r>
            <a:r>
              <a:rPr lang="en-US" sz="2400" err="1">
                <a:ea typeface="+mn-lt"/>
                <a:cs typeface="+mn-lt"/>
              </a:rPr>
              <a:t>samsvarer</a:t>
            </a:r>
            <a:r>
              <a:rPr lang="en-US" sz="2400" dirty="0">
                <a:ea typeface="+mn-lt"/>
                <a:cs typeface="+mn-lt"/>
              </a:rPr>
              <a:t> med </a:t>
            </a:r>
            <a:r>
              <a:rPr lang="en-US" sz="2400" err="1">
                <a:ea typeface="+mn-lt"/>
                <a:cs typeface="+mn-lt"/>
              </a:rPr>
              <a:t>vårt</a:t>
            </a:r>
            <a:r>
              <a:rPr lang="en-US" sz="2400" dirty="0">
                <a:ea typeface="+mn-lt"/>
                <a:cs typeface="+mn-lt"/>
              </a:rPr>
              <a:t> </a:t>
            </a:r>
            <a:r>
              <a:rPr lang="en-US" sz="2400" err="1">
                <a:ea typeface="+mn-lt"/>
                <a:cs typeface="+mn-lt"/>
              </a:rPr>
              <a:t>eget</a:t>
            </a:r>
            <a:r>
              <a:rPr lang="en-US" sz="2400" dirty="0">
                <a:ea typeface="+mn-lt"/>
                <a:cs typeface="+mn-lt"/>
              </a:rPr>
              <a:t> </a:t>
            </a:r>
            <a:r>
              <a:rPr lang="en-US" sz="2400" err="1">
                <a:ea typeface="+mn-lt"/>
                <a:cs typeface="+mn-lt"/>
              </a:rPr>
              <a:t>anslag</a:t>
            </a:r>
            <a:r>
              <a:rPr lang="en-US" sz="2400" dirty="0">
                <a:ea typeface="+mn-lt"/>
                <a:cs typeface="+mn-lt"/>
              </a:rPr>
              <a:t> for Yara sin kapitalkostnad so vi </a:t>
            </a:r>
            <a:r>
              <a:rPr lang="en-US" sz="2400" err="1">
                <a:ea typeface="+mn-lt"/>
                <a:cs typeface="+mn-lt"/>
              </a:rPr>
              <a:t>satte</a:t>
            </a:r>
            <a:r>
              <a:rPr lang="en-US" sz="2400" dirty="0">
                <a:ea typeface="+mn-lt"/>
                <a:cs typeface="+mn-lt"/>
              </a:rPr>
              <a:t> </a:t>
            </a:r>
            <a:r>
              <a:rPr lang="en-US" sz="2400" err="1">
                <a:ea typeface="+mn-lt"/>
                <a:cs typeface="+mn-lt"/>
              </a:rPr>
              <a:t>som</a:t>
            </a:r>
            <a:r>
              <a:rPr lang="en-US" sz="2400" dirty="0">
                <a:ea typeface="+mn-lt"/>
                <a:cs typeface="+mn-lt"/>
              </a:rPr>
              <a:t> r= 6,35% .</a:t>
            </a:r>
            <a:endParaRPr lang="en-US" sz="2400" dirty="0"/>
          </a:p>
          <a:p>
            <a:endParaRPr lang="en-US" sz="2400" dirty="0"/>
          </a:p>
        </p:txBody>
      </p:sp>
    </p:spTree>
    <p:extLst>
      <p:ext uri="{BB962C8B-B14F-4D97-AF65-F5344CB8AC3E}">
        <p14:creationId xmlns:p14="http://schemas.microsoft.com/office/powerpoint/2010/main" val="2835436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72F0-93FE-2E9E-7AD9-AC745C26A23E}"/>
              </a:ext>
            </a:extLst>
          </p:cNvPr>
          <p:cNvSpPr>
            <a:spLocks noGrp="1"/>
          </p:cNvSpPr>
          <p:nvPr>
            <p:ph type="ctrTitle"/>
          </p:nvPr>
        </p:nvSpPr>
        <p:spPr/>
        <p:txBody>
          <a:bodyPr/>
          <a:lstStyle/>
          <a:p>
            <a:r>
              <a:rPr lang="en-US" dirty="0" err="1"/>
              <a:t>Klimarisiko</a:t>
            </a:r>
            <a:r>
              <a:rPr lang="en-US" dirty="0"/>
              <a:t> </a:t>
            </a:r>
            <a:r>
              <a:rPr lang="en-US" dirty="0" err="1"/>
              <a:t>og</a:t>
            </a:r>
            <a:r>
              <a:rPr lang="en-US" dirty="0"/>
              <a:t> Yara</a:t>
            </a:r>
          </a:p>
        </p:txBody>
      </p:sp>
      <p:sp>
        <p:nvSpPr>
          <p:cNvPr id="3" name="Subtitle 2">
            <a:extLst>
              <a:ext uri="{FF2B5EF4-FFF2-40B4-BE49-F238E27FC236}">
                <a16:creationId xmlns:a16="http://schemas.microsoft.com/office/drawing/2014/main" id="{021F83C8-FA4B-0C1A-7CAC-FD052E059A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1365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0F53-6502-ABA2-F742-010A98353EAB}"/>
              </a:ext>
            </a:extLst>
          </p:cNvPr>
          <p:cNvSpPr>
            <a:spLocks noGrp="1"/>
          </p:cNvSpPr>
          <p:nvPr>
            <p:ph type="title"/>
          </p:nvPr>
        </p:nvSpPr>
        <p:spPr/>
        <p:txBody>
          <a:bodyPr/>
          <a:lstStyle/>
          <a:p>
            <a:r>
              <a:rPr lang="en-US" dirty="0" err="1">
                <a:ea typeface="+mj-lt"/>
                <a:cs typeface="+mj-lt"/>
              </a:rPr>
              <a:t>Klimarisiko</a:t>
            </a:r>
            <a:r>
              <a:rPr lang="en-US" dirty="0">
                <a:ea typeface="+mj-lt"/>
                <a:cs typeface="+mj-lt"/>
              </a:rPr>
              <a:t> </a:t>
            </a:r>
            <a:r>
              <a:rPr lang="en-US" dirty="0" err="1">
                <a:ea typeface="+mj-lt"/>
                <a:cs typeface="+mj-lt"/>
              </a:rPr>
              <a:t>og</a:t>
            </a:r>
            <a:r>
              <a:rPr lang="en-US" dirty="0">
                <a:ea typeface="+mj-lt"/>
                <a:cs typeface="+mj-lt"/>
              </a:rPr>
              <a:t> Yara</a:t>
            </a:r>
            <a:endParaRPr lang="en-US" dirty="0"/>
          </a:p>
        </p:txBody>
      </p:sp>
      <p:sp>
        <p:nvSpPr>
          <p:cNvPr id="3" name="Content Placeholder 2">
            <a:extLst>
              <a:ext uri="{FF2B5EF4-FFF2-40B4-BE49-F238E27FC236}">
                <a16:creationId xmlns:a16="http://schemas.microsoft.com/office/drawing/2014/main" id="{82E5F61F-5C6C-D242-B6AD-CBA1545F2596}"/>
              </a:ext>
            </a:extLst>
          </p:cNvPr>
          <p:cNvSpPr>
            <a:spLocks noGrp="1"/>
          </p:cNvSpPr>
          <p:nvPr>
            <p:ph idx="1"/>
          </p:nvPr>
        </p:nvSpPr>
        <p:spPr/>
        <p:txBody>
          <a:bodyPr vert="horz" lIns="91440" tIns="45720" rIns="91440" bIns="45720" rtlCol="0" anchor="t">
            <a:normAutofit/>
          </a:bodyPr>
          <a:lstStyle/>
          <a:p>
            <a:pPr marL="0" indent="0">
              <a:buNone/>
            </a:pPr>
            <a:r>
              <a:rPr lang="en-US" sz="2000" dirty="0" err="1">
                <a:solidFill>
                  <a:srgbClr val="273540"/>
                </a:solidFill>
                <a:ea typeface="+mn-lt"/>
                <a:cs typeface="+mn-lt"/>
              </a:rPr>
              <a:t>Klimarisiko</a:t>
            </a:r>
            <a:r>
              <a:rPr lang="en-US" sz="2000" dirty="0">
                <a:solidFill>
                  <a:srgbClr val="273540"/>
                </a:solidFill>
                <a:ea typeface="+mn-lt"/>
                <a:cs typeface="+mn-lt"/>
              </a:rPr>
              <a:t> </a:t>
            </a:r>
            <a:r>
              <a:rPr lang="en-US" sz="2000" dirty="0" err="1">
                <a:solidFill>
                  <a:srgbClr val="273540"/>
                </a:solidFill>
                <a:ea typeface="+mn-lt"/>
                <a:cs typeface="+mn-lt"/>
              </a:rPr>
              <a:t>defineres</a:t>
            </a:r>
            <a:r>
              <a:rPr lang="en-US" sz="2000" dirty="0">
                <a:solidFill>
                  <a:srgbClr val="273540"/>
                </a:solidFill>
                <a:ea typeface="+mn-lt"/>
                <a:cs typeface="+mn-lt"/>
              </a:rPr>
              <a:t> </a:t>
            </a:r>
            <a:r>
              <a:rPr lang="en-US" sz="2000" dirty="0" err="1">
                <a:solidFill>
                  <a:srgbClr val="273540"/>
                </a:solidFill>
                <a:ea typeface="+mn-lt"/>
                <a:cs typeface="+mn-lt"/>
              </a:rPr>
              <a:t>ofte</a:t>
            </a:r>
            <a:r>
              <a:rPr lang="en-US" sz="2000" dirty="0">
                <a:solidFill>
                  <a:srgbClr val="273540"/>
                </a:solidFill>
                <a:ea typeface="+mn-lt"/>
                <a:cs typeface="+mn-lt"/>
              </a:rPr>
              <a:t> </a:t>
            </a:r>
            <a:r>
              <a:rPr lang="en-US" sz="2000" dirty="0" err="1">
                <a:solidFill>
                  <a:srgbClr val="273540"/>
                </a:solidFill>
                <a:ea typeface="+mn-lt"/>
                <a:cs typeface="+mn-lt"/>
              </a:rPr>
              <a:t>gjennom</a:t>
            </a:r>
            <a:r>
              <a:rPr lang="en-US" sz="2000" dirty="0">
                <a:solidFill>
                  <a:srgbClr val="273540"/>
                </a:solidFill>
                <a:ea typeface="+mn-lt"/>
                <a:cs typeface="+mn-lt"/>
              </a:rPr>
              <a:t> </a:t>
            </a:r>
            <a:r>
              <a:rPr lang="en-US" sz="2000" dirty="0" err="1">
                <a:solidFill>
                  <a:srgbClr val="273540"/>
                </a:solidFill>
                <a:ea typeface="+mn-lt"/>
                <a:cs typeface="+mn-lt"/>
              </a:rPr>
              <a:t>tre</a:t>
            </a:r>
            <a:r>
              <a:rPr lang="en-US" sz="2000" dirty="0">
                <a:solidFill>
                  <a:srgbClr val="273540"/>
                </a:solidFill>
                <a:ea typeface="+mn-lt"/>
                <a:cs typeface="+mn-lt"/>
              </a:rPr>
              <a:t> </a:t>
            </a:r>
            <a:r>
              <a:rPr lang="en-US" sz="2000" dirty="0" err="1">
                <a:solidFill>
                  <a:srgbClr val="273540"/>
                </a:solidFill>
                <a:ea typeface="+mn-lt"/>
                <a:cs typeface="+mn-lt"/>
              </a:rPr>
              <a:t>hoveddimensjoner</a:t>
            </a:r>
            <a:r>
              <a:rPr lang="en-US" sz="2000" dirty="0">
                <a:solidFill>
                  <a:srgbClr val="273540"/>
                </a:solidFill>
                <a:ea typeface="+mn-lt"/>
                <a:cs typeface="+mn-lt"/>
              </a:rPr>
              <a:t>:</a:t>
            </a:r>
            <a:endParaRPr lang="en-US" sz="2000" b="1" dirty="0">
              <a:solidFill>
                <a:srgbClr val="273540"/>
              </a:solidFill>
              <a:ea typeface="+mn-lt"/>
              <a:cs typeface="+mn-lt"/>
            </a:endParaRPr>
          </a:p>
          <a:p>
            <a:pPr>
              <a:buFont typeface="Arial"/>
              <a:buChar char="•"/>
            </a:pPr>
            <a:r>
              <a:rPr lang="en-US" sz="2000" b="1" dirty="0" err="1">
                <a:solidFill>
                  <a:srgbClr val="273540"/>
                </a:solidFill>
                <a:ea typeface="+mn-lt"/>
                <a:cs typeface="+mn-lt"/>
              </a:rPr>
              <a:t>Fysisk</a:t>
            </a:r>
            <a:r>
              <a:rPr lang="en-US" sz="2000" b="1" dirty="0">
                <a:solidFill>
                  <a:srgbClr val="273540"/>
                </a:solidFill>
                <a:ea typeface="+mn-lt"/>
                <a:cs typeface="+mn-lt"/>
              </a:rPr>
              <a:t> </a:t>
            </a:r>
            <a:r>
              <a:rPr lang="en-US" sz="2000" b="1" dirty="0" err="1">
                <a:solidFill>
                  <a:srgbClr val="273540"/>
                </a:solidFill>
                <a:ea typeface="+mn-lt"/>
                <a:cs typeface="+mn-lt"/>
              </a:rPr>
              <a:t>risiko</a:t>
            </a:r>
            <a:r>
              <a:rPr lang="en-US" sz="2000" b="1" dirty="0">
                <a:solidFill>
                  <a:srgbClr val="273540"/>
                </a:solidFill>
                <a:ea typeface="+mn-lt"/>
                <a:cs typeface="+mn-lt"/>
              </a:rPr>
              <a:t>:</a:t>
            </a:r>
            <a:r>
              <a:rPr lang="en-US" sz="2000" dirty="0">
                <a:solidFill>
                  <a:srgbClr val="273540"/>
                </a:solidFill>
                <a:ea typeface="+mn-lt"/>
                <a:cs typeface="+mn-lt"/>
              </a:rPr>
              <a:t> </a:t>
            </a:r>
            <a:r>
              <a:rPr lang="en-US" sz="2000" dirty="0" err="1">
                <a:solidFill>
                  <a:srgbClr val="273540"/>
                </a:solidFill>
                <a:ea typeface="+mn-lt"/>
                <a:cs typeface="+mn-lt"/>
              </a:rPr>
              <a:t>Kostnader</a:t>
            </a:r>
            <a:r>
              <a:rPr lang="en-US" sz="2000" dirty="0">
                <a:solidFill>
                  <a:srgbClr val="273540"/>
                </a:solidFill>
                <a:ea typeface="+mn-lt"/>
                <a:cs typeface="+mn-lt"/>
              </a:rPr>
              <a:t> </a:t>
            </a:r>
            <a:r>
              <a:rPr lang="en-US" sz="2000" dirty="0" err="1">
                <a:solidFill>
                  <a:srgbClr val="273540"/>
                </a:solidFill>
                <a:ea typeface="+mn-lt"/>
                <a:cs typeface="+mn-lt"/>
              </a:rPr>
              <a:t>knyttet</a:t>
            </a:r>
            <a:r>
              <a:rPr lang="en-US" sz="2000" dirty="0">
                <a:solidFill>
                  <a:srgbClr val="273540"/>
                </a:solidFill>
                <a:ea typeface="+mn-lt"/>
                <a:cs typeface="+mn-lt"/>
              </a:rPr>
              <a:t> </a:t>
            </a:r>
            <a:r>
              <a:rPr lang="en-US" sz="2000" dirty="0" err="1">
                <a:solidFill>
                  <a:srgbClr val="273540"/>
                </a:solidFill>
                <a:ea typeface="+mn-lt"/>
                <a:cs typeface="+mn-lt"/>
              </a:rPr>
              <a:t>til</a:t>
            </a:r>
            <a:r>
              <a:rPr lang="en-US" sz="2000" dirty="0">
                <a:solidFill>
                  <a:srgbClr val="273540"/>
                </a:solidFill>
                <a:ea typeface="+mn-lt"/>
                <a:cs typeface="+mn-lt"/>
              </a:rPr>
              <a:t> </a:t>
            </a:r>
            <a:r>
              <a:rPr lang="en-US" sz="2000" dirty="0" err="1">
                <a:solidFill>
                  <a:srgbClr val="273540"/>
                </a:solidFill>
                <a:ea typeface="+mn-lt"/>
                <a:cs typeface="+mn-lt"/>
              </a:rPr>
              <a:t>fysisk</a:t>
            </a:r>
            <a:r>
              <a:rPr lang="en-US" sz="2000" dirty="0">
                <a:solidFill>
                  <a:srgbClr val="273540"/>
                </a:solidFill>
                <a:ea typeface="+mn-lt"/>
                <a:cs typeface="+mn-lt"/>
              </a:rPr>
              <a:t> </a:t>
            </a:r>
            <a:r>
              <a:rPr lang="en-US" sz="2000" dirty="0" err="1">
                <a:solidFill>
                  <a:srgbClr val="273540"/>
                </a:solidFill>
                <a:ea typeface="+mn-lt"/>
                <a:cs typeface="+mn-lt"/>
              </a:rPr>
              <a:t>skade</a:t>
            </a:r>
            <a:r>
              <a:rPr lang="en-US" sz="2000" dirty="0">
                <a:solidFill>
                  <a:srgbClr val="273540"/>
                </a:solidFill>
                <a:ea typeface="+mn-lt"/>
                <a:cs typeface="+mn-lt"/>
              </a:rPr>
              <a:t> </a:t>
            </a:r>
            <a:r>
              <a:rPr lang="en-US" sz="2000" dirty="0" err="1">
                <a:solidFill>
                  <a:srgbClr val="273540"/>
                </a:solidFill>
                <a:ea typeface="+mn-lt"/>
                <a:cs typeface="+mn-lt"/>
              </a:rPr>
              <a:t>som</a:t>
            </a:r>
            <a:r>
              <a:rPr lang="en-US" sz="2000" dirty="0">
                <a:solidFill>
                  <a:srgbClr val="273540"/>
                </a:solidFill>
                <a:ea typeface="+mn-lt"/>
                <a:cs typeface="+mn-lt"/>
              </a:rPr>
              <a:t> </a:t>
            </a:r>
            <a:r>
              <a:rPr lang="en-US" sz="2000" dirty="0" err="1">
                <a:solidFill>
                  <a:srgbClr val="273540"/>
                </a:solidFill>
                <a:ea typeface="+mn-lt"/>
                <a:cs typeface="+mn-lt"/>
              </a:rPr>
              <a:t>følge</a:t>
            </a:r>
            <a:r>
              <a:rPr lang="en-US" sz="2000" dirty="0">
                <a:solidFill>
                  <a:srgbClr val="273540"/>
                </a:solidFill>
                <a:ea typeface="+mn-lt"/>
                <a:cs typeface="+mn-lt"/>
              </a:rPr>
              <a:t> av </a:t>
            </a:r>
            <a:r>
              <a:rPr lang="en-US" sz="2000" dirty="0" err="1">
                <a:solidFill>
                  <a:srgbClr val="273540"/>
                </a:solidFill>
                <a:ea typeface="+mn-lt"/>
                <a:cs typeface="+mn-lt"/>
              </a:rPr>
              <a:t>klimaendringer</a:t>
            </a:r>
            <a:r>
              <a:rPr lang="en-US" sz="2000" dirty="0">
                <a:solidFill>
                  <a:srgbClr val="273540"/>
                </a:solidFill>
                <a:ea typeface="+mn-lt"/>
                <a:cs typeface="+mn-lt"/>
              </a:rPr>
              <a:t>.</a:t>
            </a:r>
            <a:endParaRPr lang="en-US" sz="2000" dirty="0"/>
          </a:p>
          <a:p>
            <a:pPr>
              <a:buFont typeface="Arial"/>
              <a:buChar char="•"/>
            </a:pPr>
            <a:r>
              <a:rPr lang="en-US" sz="2000" b="1" dirty="0" err="1">
                <a:solidFill>
                  <a:srgbClr val="273540"/>
                </a:solidFill>
                <a:ea typeface="+mn-lt"/>
                <a:cs typeface="+mn-lt"/>
              </a:rPr>
              <a:t>Overgangsrisiko</a:t>
            </a:r>
            <a:r>
              <a:rPr lang="en-US" sz="2000" b="1" dirty="0">
                <a:solidFill>
                  <a:srgbClr val="273540"/>
                </a:solidFill>
                <a:ea typeface="+mn-lt"/>
                <a:cs typeface="+mn-lt"/>
              </a:rPr>
              <a:t>:</a:t>
            </a:r>
            <a:r>
              <a:rPr lang="en-US" sz="2000" dirty="0">
                <a:solidFill>
                  <a:srgbClr val="273540"/>
                </a:solidFill>
                <a:ea typeface="+mn-lt"/>
                <a:cs typeface="+mn-lt"/>
              </a:rPr>
              <a:t> </a:t>
            </a:r>
            <a:r>
              <a:rPr lang="en-US" sz="2000" dirty="0" err="1">
                <a:solidFill>
                  <a:srgbClr val="273540"/>
                </a:solidFill>
                <a:ea typeface="+mn-lt"/>
                <a:cs typeface="+mn-lt"/>
              </a:rPr>
              <a:t>Økonomisk</a:t>
            </a:r>
            <a:r>
              <a:rPr lang="en-US" sz="2000" dirty="0">
                <a:solidFill>
                  <a:srgbClr val="273540"/>
                </a:solidFill>
                <a:ea typeface="+mn-lt"/>
                <a:cs typeface="+mn-lt"/>
              </a:rPr>
              <a:t> </a:t>
            </a:r>
            <a:r>
              <a:rPr lang="en-US" sz="2000" dirty="0" err="1">
                <a:solidFill>
                  <a:srgbClr val="273540"/>
                </a:solidFill>
                <a:ea typeface="+mn-lt"/>
                <a:cs typeface="+mn-lt"/>
              </a:rPr>
              <a:t>risiko</a:t>
            </a:r>
            <a:r>
              <a:rPr lang="en-US" sz="2000" dirty="0">
                <a:solidFill>
                  <a:srgbClr val="273540"/>
                </a:solidFill>
                <a:ea typeface="+mn-lt"/>
                <a:cs typeface="+mn-lt"/>
              </a:rPr>
              <a:t> </a:t>
            </a:r>
            <a:r>
              <a:rPr lang="en-US" sz="2000" dirty="0" err="1">
                <a:solidFill>
                  <a:srgbClr val="273540"/>
                </a:solidFill>
                <a:ea typeface="+mn-lt"/>
                <a:cs typeface="+mn-lt"/>
              </a:rPr>
              <a:t>knyttet</a:t>
            </a:r>
            <a:r>
              <a:rPr lang="en-US" sz="2000" dirty="0">
                <a:solidFill>
                  <a:srgbClr val="273540"/>
                </a:solidFill>
                <a:ea typeface="+mn-lt"/>
                <a:cs typeface="+mn-lt"/>
              </a:rPr>
              <a:t> </a:t>
            </a:r>
            <a:r>
              <a:rPr lang="en-US" sz="2000" dirty="0" err="1">
                <a:solidFill>
                  <a:srgbClr val="273540"/>
                </a:solidFill>
                <a:ea typeface="+mn-lt"/>
                <a:cs typeface="+mn-lt"/>
              </a:rPr>
              <a:t>til</a:t>
            </a:r>
            <a:r>
              <a:rPr lang="en-US" sz="2000" dirty="0">
                <a:solidFill>
                  <a:srgbClr val="273540"/>
                </a:solidFill>
                <a:ea typeface="+mn-lt"/>
                <a:cs typeface="+mn-lt"/>
              </a:rPr>
              <a:t> </a:t>
            </a:r>
            <a:r>
              <a:rPr lang="en-US" sz="2000" dirty="0" err="1">
                <a:solidFill>
                  <a:srgbClr val="273540"/>
                </a:solidFill>
                <a:ea typeface="+mn-lt"/>
                <a:cs typeface="+mn-lt"/>
              </a:rPr>
              <a:t>overgangen</a:t>
            </a:r>
            <a:r>
              <a:rPr lang="en-US" sz="2000" dirty="0">
                <a:solidFill>
                  <a:srgbClr val="273540"/>
                </a:solidFill>
                <a:ea typeface="+mn-lt"/>
                <a:cs typeface="+mn-lt"/>
              </a:rPr>
              <a:t> </a:t>
            </a:r>
            <a:r>
              <a:rPr lang="en-US" sz="2000" dirty="0" err="1">
                <a:solidFill>
                  <a:srgbClr val="273540"/>
                </a:solidFill>
                <a:ea typeface="+mn-lt"/>
                <a:cs typeface="+mn-lt"/>
              </a:rPr>
              <a:t>til</a:t>
            </a:r>
            <a:r>
              <a:rPr lang="en-US" sz="2000" dirty="0">
                <a:solidFill>
                  <a:srgbClr val="273540"/>
                </a:solidFill>
                <a:ea typeface="+mn-lt"/>
                <a:cs typeface="+mn-lt"/>
              </a:rPr>
              <a:t> </a:t>
            </a:r>
            <a:r>
              <a:rPr lang="en-US" sz="2000" dirty="0" err="1">
                <a:solidFill>
                  <a:srgbClr val="273540"/>
                </a:solidFill>
                <a:ea typeface="+mn-lt"/>
                <a:cs typeface="+mn-lt"/>
              </a:rPr>
              <a:t>lavutslippssamfunnet</a:t>
            </a:r>
            <a:r>
              <a:rPr lang="en-US" sz="2000" dirty="0">
                <a:solidFill>
                  <a:srgbClr val="273540"/>
                </a:solidFill>
                <a:ea typeface="+mn-lt"/>
                <a:cs typeface="+mn-lt"/>
              </a:rPr>
              <a:t>.</a:t>
            </a:r>
            <a:endParaRPr lang="en-US" sz="2000" dirty="0"/>
          </a:p>
          <a:p>
            <a:pPr>
              <a:buFont typeface="Arial"/>
              <a:buChar char="•"/>
            </a:pPr>
            <a:r>
              <a:rPr lang="en-US" sz="2000" b="1" err="1">
                <a:solidFill>
                  <a:srgbClr val="273540"/>
                </a:solidFill>
                <a:ea typeface="+mn-lt"/>
                <a:cs typeface="+mn-lt"/>
              </a:rPr>
              <a:t>Ansvarsrisiko</a:t>
            </a:r>
            <a:r>
              <a:rPr lang="en-US" sz="2000" b="1" dirty="0">
                <a:solidFill>
                  <a:srgbClr val="273540"/>
                </a:solidFill>
                <a:ea typeface="+mn-lt"/>
                <a:cs typeface="+mn-lt"/>
              </a:rPr>
              <a:t>:</a:t>
            </a:r>
            <a:r>
              <a:rPr lang="en-US" sz="2000" dirty="0">
                <a:solidFill>
                  <a:srgbClr val="273540"/>
                </a:solidFill>
                <a:ea typeface="+mn-lt"/>
                <a:cs typeface="+mn-lt"/>
              </a:rPr>
              <a:t> </a:t>
            </a:r>
            <a:r>
              <a:rPr lang="en-US" sz="2000" err="1">
                <a:solidFill>
                  <a:srgbClr val="273540"/>
                </a:solidFill>
                <a:ea typeface="+mn-lt"/>
                <a:cs typeface="+mn-lt"/>
              </a:rPr>
              <a:t>Erstatningskrav</a:t>
            </a:r>
            <a:r>
              <a:rPr lang="en-US" sz="2000" dirty="0">
                <a:solidFill>
                  <a:srgbClr val="273540"/>
                </a:solidFill>
                <a:ea typeface="+mn-lt"/>
                <a:cs typeface="+mn-lt"/>
              </a:rPr>
              <a:t> </a:t>
            </a:r>
            <a:r>
              <a:rPr lang="en-US" sz="2000" err="1">
                <a:solidFill>
                  <a:srgbClr val="273540"/>
                </a:solidFill>
                <a:ea typeface="+mn-lt"/>
                <a:cs typeface="+mn-lt"/>
              </a:rPr>
              <a:t>knyttet</a:t>
            </a:r>
            <a:r>
              <a:rPr lang="en-US" sz="2000" dirty="0">
                <a:solidFill>
                  <a:srgbClr val="273540"/>
                </a:solidFill>
                <a:ea typeface="+mn-lt"/>
                <a:cs typeface="+mn-lt"/>
              </a:rPr>
              <a:t> </a:t>
            </a:r>
            <a:r>
              <a:rPr lang="en-US" sz="2000" err="1">
                <a:solidFill>
                  <a:srgbClr val="273540"/>
                </a:solidFill>
                <a:ea typeface="+mn-lt"/>
                <a:cs typeface="+mn-lt"/>
              </a:rPr>
              <a:t>til</a:t>
            </a:r>
            <a:r>
              <a:rPr lang="en-US" sz="2000" dirty="0">
                <a:solidFill>
                  <a:srgbClr val="273540"/>
                </a:solidFill>
                <a:ea typeface="+mn-lt"/>
                <a:cs typeface="+mn-lt"/>
              </a:rPr>
              <a:t> </a:t>
            </a:r>
            <a:r>
              <a:rPr lang="en-US" sz="2000" err="1">
                <a:solidFill>
                  <a:srgbClr val="273540"/>
                </a:solidFill>
                <a:ea typeface="+mn-lt"/>
                <a:cs typeface="+mn-lt"/>
              </a:rPr>
              <a:t>beslutninger</a:t>
            </a:r>
            <a:r>
              <a:rPr lang="en-US" sz="2000" dirty="0">
                <a:solidFill>
                  <a:srgbClr val="273540"/>
                </a:solidFill>
                <a:ea typeface="+mn-lt"/>
                <a:cs typeface="+mn-lt"/>
              </a:rPr>
              <a:t> </a:t>
            </a:r>
            <a:r>
              <a:rPr lang="en-US" sz="2000" err="1">
                <a:solidFill>
                  <a:srgbClr val="273540"/>
                </a:solidFill>
                <a:ea typeface="+mn-lt"/>
                <a:cs typeface="+mn-lt"/>
              </a:rPr>
              <a:t>eller</a:t>
            </a:r>
            <a:r>
              <a:rPr lang="en-US" sz="2000" dirty="0">
                <a:solidFill>
                  <a:srgbClr val="273540"/>
                </a:solidFill>
                <a:ea typeface="+mn-lt"/>
                <a:cs typeface="+mn-lt"/>
              </a:rPr>
              <a:t> </a:t>
            </a:r>
            <a:r>
              <a:rPr lang="en-US" sz="2000" err="1">
                <a:solidFill>
                  <a:srgbClr val="273540"/>
                </a:solidFill>
                <a:ea typeface="+mn-lt"/>
                <a:cs typeface="+mn-lt"/>
              </a:rPr>
              <a:t>mangel</a:t>
            </a:r>
            <a:r>
              <a:rPr lang="en-US" sz="2000" dirty="0">
                <a:solidFill>
                  <a:srgbClr val="273540"/>
                </a:solidFill>
                <a:ea typeface="+mn-lt"/>
                <a:cs typeface="+mn-lt"/>
              </a:rPr>
              <a:t> </a:t>
            </a:r>
            <a:r>
              <a:rPr lang="en-US" sz="2000" err="1">
                <a:solidFill>
                  <a:srgbClr val="273540"/>
                </a:solidFill>
                <a:ea typeface="+mn-lt"/>
                <a:cs typeface="+mn-lt"/>
              </a:rPr>
              <a:t>på</a:t>
            </a:r>
            <a:r>
              <a:rPr lang="en-US" sz="2000" dirty="0">
                <a:solidFill>
                  <a:srgbClr val="273540"/>
                </a:solidFill>
                <a:ea typeface="+mn-lt"/>
                <a:cs typeface="+mn-lt"/>
              </a:rPr>
              <a:t> </a:t>
            </a:r>
            <a:r>
              <a:rPr lang="en-US" sz="2000" err="1">
                <a:solidFill>
                  <a:srgbClr val="273540"/>
                </a:solidFill>
                <a:ea typeface="+mn-lt"/>
                <a:cs typeface="+mn-lt"/>
              </a:rPr>
              <a:t>beslutninger</a:t>
            </a:r>
            <a:r>
              <a:rPr lang="en-US" sz="2000" dirty="0">
                <a:solidFill>
                  <a:srgbClr val="273540"/>
                </a:solidFill>
                <a:ea typeface="+mn-lt"/>
                <a:cs typeface="+mn-lt"/>
              </a:rPr>
              <a:t> </a:t>
            </a:r>
            <a:r>
              <a:rPr lang="en-US" sz="2000" err="1">
                <a:solidFill>
                  <a:srgbClr val="273540"/>
                </a:solidFill>
                <a:ea typeface="+mn-lt"/>
                <a:cs typeface="+mn-lt"/>
              </a:rPr>
              <a:t>som</a:t>
            </a:r>
            <a:r>
              <a:rPr lang="en-US" sz="2000" dirty="0">
                <a:solidFill>
                  <a:srgbClr val="273540"/>
                </a:solidFill>
                <a:ea typeface="+mn-lt"/>
                <a:cs typeface="+mn-lt"/>
              </a:rPr>
              <a:t> </a:t>
            </a:r>
            <a:r>
              <a:rPr lang="en-US" sz="2000" err="1">
                <a:solidFill>
                  <a:srgbClr val="273540"/>
                </a:solidFill>
                <a:ea typeface="+mn-lt"/>
                <a:cs typeface="+mn-lt"/>
              </a:rPr>
              <a:t>på</a:t>
            </a:r>
            <a:r>
              <a:rPr lang="en-US" sz="2000" dirty="0">
                <a:solidFill>
                  <a:srgbClr val="273540"/>
                </a:solidFill>
                <a:ea typeface="+mn-lt"/>
                <a:cs typeface="+mn-lt"/>
              </a:rPr>
              <a:t> </a:t>
            </a:r>
            <a:r>
              <a:rPr lang="en-US" sz="2000" err="1">
                <a:solidFill>
                  <a:srgbClr val="273540"/>
                </a:solidFill>
                <a:ea typeface="+mn-lt"/>
                <a:cs typeface="+mn-lt"/>
              </a:rPr>
              <a:t>en</a:t>
            </a:r>
            <a:r>
              <a:rPr lang="en-US" sz="2000" dirty="0">
                <a:solidFill>
                  <a:srgbClr val="273540"/>
                </a:solidFill>
                <a:ea typeface="+mn-lt"/>
                <a:cs typeface="+mn-lt"/>
              </a:rPr>
              <a:t> </a:t>
            </a:r>
            <a:r>
              <a:rPr lang="en-US" sz="2000" err="1">
                <a:solidFill>
                  <a:srgbClr val="273540"/>
                </a:solidFill>
                <a:ea typeface="+mn-lt"/>
                <a:cs typeface="+mn-lt"/>
              </a:rPr>
              <a:t>eller</a:t>
            </a:r>
            <a:r>
              <a:rPr lang="en-US" sz="2000" dirty="0">
                <a:solidFill>
                  <a:srgbClr val="273540"/>
                </a:solidFill>
                <a:ea typeface="+mn-lt"/>
                <a:cs typeface="+mn-lt"/>
              </a:rPr>
              <a:t> </a:t>
            </a:r>
            <a:r>
              <a:rPr lang="en-US" sz="2000" err="1">
                <a:solidFill>
                  <a:srgbClr val="273540"/>
                </a:solidFill>
                <a:ea typeface="+mn-lt"/>
                <a:cs typeface="+mn-lt"/>
              </a:rPr>
              <a:t>annen</a:t>
            </a:r>
            <a:r>
              <a:rPr lang="en-US" sz="2000" dirty="0">
                <a:solidFill>
                  <a:srgbClr val="273540"/>
                </a:solidFill>
                <a:ea typeface="+mn-lt"/>
                <a:cs typeface="+mn-lt"/>
              </a:rPr>
              <a:t> </a:t>
            </a:r>
            <a:r>
              <a:rPr lang="en-US" sz="2000" err="1">
                <a:solidFill>
                  <a:srgbClr val="273540"/>
                </a:solidFill>
                <a:ea typeface="+mn-lt"/>
                <a:cs typeface="+mn-lt"/>
              </a:rPr>
              <a:t>måte</a:t>
            </a:r>
            <a:r>
              <a:rPr lang="en-US" sz="2000" dirty="0">
                <a:solidFill>
                  <a:srgbClr val="273540"/>
                </a:solidFill>
                <a:ea typeface="+mn-lt"/>
                <a:cs typeface="+mn-lt"/>
              </a:rPr>
              <a:t> </a:t>
            </a:r>
            <a:r>
              <a:rPr lang="en-US" sz="2000" err="1">
                <a:solidFill>
                  <a:srgbClr val="273540"/>
                </a:solidFill>
                <a:ea typeface="+mn-lt"/>
                <a:cs typeface="+mn-lt"/>
              </a:rPr>
              <a:t>kan</a:t>
            </a:r>
            <a:r>
              <a:rPr lang="en-US" sz="2000" dirty="0">
                <a:solidFill>
                  <a:srgbClr val="273540"/>
                </a:solidFill>
                <a:ea typeface="+mn-lt"/>
                <a:cs typeface="+mn-lt"/>
              </a:rPr>
              <a:t> </a:t>
            </a:r>
            <a:r>
              <a:rPr lang="en-US" sz="2000" err="1">
                <a:solidFill>
                  <a:srgbClr val="273540"/>
                </a:solidFill>
                <a:ea typeface="+mn-lt"/>
                <a:cs typeface="+mn-lt"/>
              </a:rPr>
              <a:t>knyttes</a:t>
            </a:r>
            <a:r>
              <a:rPr lang="en-US" sz="2000" dirty="0">
                <a:solidFill>
                  <a:srgbClr val="273540"/>
                </a:solidFill>
                <a:ea typeface="+mn-lt"/>
                <a:cs typeface="+mn-lt"/>
              </a:rPr>
              <a:t> </a:t>
            </a:r>
            <a:r>
              <a:rPr lang="en-US" sz="2000" err="1">
                <a:solidFill>
                  <a:srgbClr val="273540"/>
                </a:solidFill>
                <a:ea typeface="+mn-lt"/>
                <a:cs typeface="+mn-lt"/>
              </a:rPr>
              <a:t>til</a:t>
            </a:r>
            <a:r>
              <a:rPr lang="en-US" sz="2000" dirty="0">
                <a:solidFill>
                  <a:srgbClr val="273540"/>
                </a:solidFill>
                <a:ea typeface="+mn-lt"/>
                <a:cs typeface="+mn-lt"/>
              </a:rPr>
              <a:t> </a:t>
            </a:r>
            <a:r>
              <a:rPr lang="en-US" sz="2000" err="1">
                <a:solidFill>
                  <a:srgbClr val="273540"/>
                </a:solidFill>
                <a:ea typeface="+mn-lt"/>
                <a:cs typeface="+mn-lt"/>
              </a:rPr>
              <a:t>klimapolitikk</a:t>
            </a:r>
            <a:r>
              <a:rPr lang="en-US" sz="2000" dirty="0">
                <a:solidFill>
                  <a:srgbClr val="273540"/>
                </a:solidFill>
                <a:ea typeface="+mn-lt"/>
                <a:cs typeface="+mn-lt"/>
              </a:rPr>
              <a:t> </a:t>
            </a:r>
            <a:r>
              <a:rPr lang="en-US" sz="2000" err="1">
                <a:solidFill>
                  <a:srgbClr val="273540"/>
                </a:solidFill>
                <a:ea typeface="+mn-lt"/>
                <a:cs typeface="+mn-lt"/>
              </a:rPr>
              <a:t>eller</a:t>
            </a:r>
            <a:r>
              <a:rPr lang="en-US" sz="2000" dirty="0">
                <a:solidFill>
                  <a:srgbClr val="273540"/>
                </a:solidFill>
                <a:ea typeface="+mn-lt"/>
                <a:cs typeface="+mn-lt"/>
              </a:rPr>
              <a:t> </a:t>
            </a:r>
            <a:r>
              <a:rPr lang="en-US" sz="2000" err="1">
                <a:solidFill>
                  <a:srgbClr val="273540"/>
                </a:solidFill>
                <a:ea typeface="+mn-lt"/>
                <a:cs typeface="+mn-lt"/>
              </a:rPr>
              <a:t>klimaendringer</a:t>
            </a:r>
            <a:r>
              <a:rPr lang="en-US" sz="2000" dirty="0">
                <a:solidFill>
                  <a:srgbClr val="273540"/>
                </a:solidFill>
                <a:ea typeface="+mn-lt"/>
                <a:cs typeface="+mn-lt"/>
              </a:rPr>
              <a:t>.</a:t>
            </a:r>
            <a:endParaRPr lang="en-US" sz="2000"/>
          </a:p>
          <a:p>
            <a:pPr>
              <a:buFont typeface="Arial"/>
              <a:buChar char="•"/>
            </a:pPr>
            <a:endParaRPr lang="en-US" sz="2000" dirty="0">
              <a:solidFill>
                <a:srgbClr val="273540"/>
              </a:solidFill>
            </a:endParaRPr>
          </a:p>
          <a:p>
            <a:pPr marL="0" indent="0">
              <a:buNone/>
            </a:pPr>
            <a:r>
              <a:rPr lang="en-US" sz="2000" b="1" dirty="0" err="1">
                <a:solidFill>
                  <a:srgbClr val="273540"/>
                </a:solidFill>
                <a:ea typeface="+mn-lt"/>
                <a:cs typeface="+mn-lt"/>
              </a:rPr>
              <a:t>Hvorfor</a:t>
            </a:r>
            <a:r>
              <a:rPr lang="en-US" sz="2000" b="1" dirty="0">
                <a:solidFill>
                  <a:srgbClr val="273540"/>
                </a:solidFill>
                <a:ea typeface="+mn-lt"/>
                <a:cs typeface="+mn-lt"/>
              </a:rPr>
              <a:t> relevant for Yara?</a:t>
            </a:r>
            <a:endParaRPr lang="en-US" sz="2000" dirty="0">
              <a:solidFill>
                <a:srgbClr val="273540"/>
              </a:solidFill>
            </a:endParaRPr>
          </a:p>
          <a:p>
            <a:pPr>
              <a:buFont typeface="Arial"/>
              <a:buChar char="•"/>
            </a:pPr>
            <a:r>
              <a:rPr lang="en-US" sz="2000" dirty="0">
                <a:solidFill>
                  <a:srgbClr val="273540"/>
                </a:solidFill>
                <a:ea typeface="+mn-lt"/>
                <a:cs typeface="+mn-lt"/>
              </a:rPr>
              <a:t>Energi- </a:t>
            </a:r>
            <a:r>
              <a:rPr lang="en-US" sz="2000" dirty="0" err="1">
                <a:solidFill>
                  <a:srgbClr val="273540"/>
                </a:solidFill>
                <a:ea typeface="+mn-lt"/>
                <a:cs typeface="+mn-lt"/>
              </a:rPr>
              <a:t>og</a:t>
            </a:r>
            <a:r>
              <a:rPr lang="en-US" sz="2000" dirty="0">
                <a:solidFill>
                  <a:srgbClr val="273540"/>
                </a:solidFill>
                <a:ea typeface="+mn-lt"/>
                <a:cs typeface="+mn-lt"/>
              </a:rPr>
              <a:t> </a:t>
            </a:r>
            <a:r>
              <a:rPr lang="en-US" sz="2000" dirty="0" err="1">
                <a:solidFill>
                  <a:srgbClr val="273540"/>
                </a:solidFill>
                <a:ea typeface="+mn-lt"/>
                <a:cs typeface="+mn-lt"/>
              </a:rPr>
              <a:t>råvareintensiv</a:t>
            </a:r>
            <a:r>
              <a:rPr lang="en-US" sz="2000" dirty="0">
                <a:solidFill>
                  <a:srgbClr val="273540"/>
                </a:solidFill>
                <a:ea typeface="+mn-lt"/>
                <a:cs typeface="+mn-lt"/>
              </a:rPr>
              <a:t> </a:t>
            </a:r>
            <a:r>
              <a:rPr lang="en-US" sz="2000" dirty="0" err="1">
                <a:solidFill>
                  <a:srgbClr val="273540"/>
                </a:solidFill>
                <a:ea typeface="+mn-lt"/>
                <a:cs typeface="+mn-lt"/>
              </a:rPr>
              <a:t>produksjon</a:t>
            </a:r>
            <a:endParaRPr lang="en-US" dirty="0" err="1"/>
          </a:p>
          <a:p>
            <a:pPr>
              <a:buFont typeface="Arial"/>
              <a:buChar char="•"/>
            </a:pPr>
            <a:r>
              <a:rPr lang="en-US" sz="2000" dirty="0">
                <a:solidFill>
                  <a:srgbClr val="273540"/>
                </a:solidFill>
                <a:ea typeface="+mn-lt"/>
                <a:cs typeface="+mn-lt"/>
              </a:rPr>
              <a:t>Global </a:t>
            </a:r>
            <a:r>
              <a:rPr lang="en-US" sz="2000" dirty="0" err="1">
                <a:solidFill>
                  <a:srgbClr val="273540"/>
                </a:solidFill>
                <a:ea typeface="+mn-lt"/>
                <a:cs typeface="+mn-lt"/>
              </a:rPr>
              <a:t>gjødselaktør</a:t>
            </a:r>
            <a:r>
              <a:rPr lang="en-US" sz="2000" dirty="0">
                <a:solidFill>
                  <a:srgbClr val="273540"/>
                </a:solidFill>
                <a:ea typeface="+mn-lt"/>
                <a:cs typeface="+mn-lt"/>
              </a:rPr>
              <a:t>, </a:t>
            </a:r>
            <a:r>
              <a:rPr lang="en-US" sz="2000" dirty="0" err="1">
                <a:solidFill>
                  <a:srgbClr val="273540"/>
                </a:solidFill>
                <a:ea typeface="+mn-lt"/>
                <a:cs typeface="+mn-lt"/>
              </a:rPr>
              <a:t>som</a:t>
            </a:r>
            <a:r>
              <a:rPr lang="en-US" sz="2000" dirty="0">
                <a:solidFill>
                  <a:srgbClr val="273540"/>
                </a:solidFill>
                <a:ea typeface="+mn-lt"/>
                <a:cs typeface="+mn-lt"/>
              </a:rPr>
              <a:t> er </a:t>
            </a:r>
            <a:r>
              <a:rPr lang="en-US" sz="2000" dirty="0" err="1">
                <a:solidFill>
                  <a:srgbClr val="273540"/>
                </a:solidFill>
                <a:ea typeface="+mn-lt"/>
                <a:cs typeface="+mn-lt"/>
              </a:rPr>
              <a:t>en</a:t>
            </a:r>
            <a:r>
              <a:rPr lang="en-US" sz="2000" dirty="0">
                <a:solidFill>
                  <a:srgbClr val="273540"/>
                </a:solidFill>
                <a:ea typeface="+mn-lt"/>
                <a:cs typeface="+mn-lt"/>
              </a:rPr>
              <a:t> </a:t>
            </a:r>
            <a:r>
              <a:rPr lang="en-US" sz="2000" dirty="0" err="1">
                <a:solidFill>
                  <a:srgbClr val="273540"/>
                </a:solidFill>
                <a:ea typeface="+mn-lt"/>
                <a:cs typeface="+mn-lt"/>
              </a:rPr>
              <a:t>stor</a:t>
            </a:r>
            <a:r>
              <a:rPr lang="en-US" sz="2000" dirty="0">
                <a:solidFill>
                  <a:srgbClr val="273540"/>
                </a:solidFill>
                <a:ea typeface="+mn-lt"/>
                <a:cs typeface="+mn-lt"/>
              </a:rPr>
              <a:t> </a:t>
            </a:r>
            <a:r>
              <a:rPr lang="en-US" sz="2000" dirty="0" err="1">
                <a:solidFill>
                  <a:srgbClr val="273540"/>
                </a:solidFill>
                <a:ea typeface="+mn-lt"/>
                <a:cs typeface="+mn-lt"/>
              </a:rPr>
              <a:t>eksponering</a:t>
            </a:r>
            <a:r>
              <a:rPr lang="en-US" sz="2000" dirty="0">
                <a:solidFill>
                  <a:srgbClr val="273540"/>
                </a:solidFill>
                <a:ea typeface="+mn-lt"/>
                <a:cs typeface="+mn-lt"/>
              </a:rPr>
              <a:t> for </a:t>
            </a:r>
            <a:r>
              <a:rPr lang="en-US" sz="2000" dirty="0" err="1">
                <a:solidFill>
                  <a:srgbClr val="273540"/>
                </a:solidFill>
                <a:ea typeface="+mn-lt"/>
                <a:cs typeface="+mn-lt"/>
              </a:rPr>
              <a:t>geopolitikk</a:t>
            </a:r>
            <a:r>
              <a:rPr lang="en-US" sz="2000" dirty="0">
                <a:solidFill>
                  <a:srgbClr val="273540"/>
                </a:solidFill>
                <a:ea typeface="+mn-lt"/>
                <a:cs typeface="+mn-lt"/>
              </a:rPr>
              <a:t> </a:t>
            </a:r>
            <a:r>
              <a:rPr lang="en-US" sz="2000" dirty="0" err="1">
                <a:solidFill>
                  <a:srgbClr val="273540"/>
                </a:solidFill>
                <a:ea typeface="+mn-lt"/>
                <a:cs typeface="+mn-lt"/>
              </a:rPr>
              <a:t>og</a:t>
            </a:r>
            <a:r>
              <a:rPr lang="en-US" sz="2000" dirty="0">
                <a:solidFill>
                  <a:srgbClr val="273540"/>
                </a:solidFill>
                <a:ea typeface="+mn-lt"/>
                <a:cs typeface="+mn-lt"/>
              </a:rPr>
              <a:t> </a:t>
            </a:r>
            <a:r>
              <a:rPr lang="en-US" sz="2000" dirty="0" err="1">
                <a:solidFill>
                  <a:srgbClr val="273540"/>
                </a:solidFill>
                <a:ea typeface="+mn-lt"/>
                <a:cs typeface="+mn-lt"/>
              </a:rPr>
              <a:t>reguleringer</a:t>
            </a:r>
            <a:endParaRPr lang="en-US"/>
          </a:p>
          <a:p>
            <a:pPr>
              <a:buFont typeface="Arial"/>
              <a:buChar char="•"/>
            </a:pPr>
            <a:r>
              <a:rPr lang="en-US" sz="2000" dirty="0" err="1">
                <a:solidFill>
                  <a:srgbClr val="273540"/>
                </a:solidFill>
                <a:ea typeface="+mn-lt"/>
                <a:cs typeface="+mn-lt"/>
              </a:rPr>
              <a:t>Overgang</a:t>
            </a:r>
            <a:r>
              <a:rPr lang="en-US" sz="2000" dirty="0">
                <a:solidFill>
                  <a:srgbClr val="273540"/>
                </a:solidFill>
                <a:ea typeface="+mn-lt"/>
                <a:cs typeface="+mn-lt"/>
              </a:rPr>
              <a:t> </a:t>
            </a:r>
            <a:r>
              <a:rPr lang="en-US" sz="2000" dirty="0" err="1">
                <a:solidFill>
                  <a:srgbClr val="273540"/>
                </a:solidFill>
                <a:ea typeface="+mn-lt"/>
                <a:cs typeface="+mn-lt"/>
              </a:rPr>
              <a:t>til</a:t>
            </a:r>
            <a:r>
              <a:rPr lang="en-US" sz="2000" dirty="0">
                <a:solidFill>
                  <a:srgbClr val="273540"/>
                </a:solidFill>
                <a:ea typeface="+mn-lt"/>
                <a:cs typeface="+mn-lt"/>
              </a:rPr>
              <a:t> </a:t>
            </a:r>
            <a:r>
              <a:rPr lang="en-US" sz="2000" dirty="0" err="1">
                <a:solidFill>
                  <a:srgbClr val="273540"/>
                </a:solidFill>
                <a:ea typeface="+mn-lt"/>
                <a:cs typeface="+mn-lt"/>
              </a:rPr>
              <a:t>grønn</a:t>
            </a:r>
            <a:r>
              <a:rPr lang="en-US" sz="2000" dirty="0">
                <a:solidFill>
                  <a:srgbClr val="273540"/>
                </a:solidFill>
                <a:ea typeface="+mn-lt"/>
                <a:cs typeface="+mn-lt"/>
              </a:rPr>
              <a:t> </a:t>
            </a:r>
            <a:r>
              <a:rPr lang="en-US" sz="2000" dirty="0" err="1">
                <a:solidFill>
                  <a:srgbClr val="273540"/>
                </a:solidFill>
                <a:ea typeface="+mn-lt"/>
                <a:cs typeface="+mn-lt"/>
              </a:rPr>
              <a:t>ammoniakk</a:t>
            </a:r>
            <a:r>
              <a:rPr lang="en-US" sz="2000" dirty="0">
                <a:solidFill>
                  <a:srgbClr val="273540"/>
                </a:solidFill>
                <a:ea typeface="+mn-lt"/>
                <a:cs typeface="+mn-lt"/>
              </a:rPr>
              <a:t> </a:t>
            </a:r>
            <a:r>
              <a:rPr lang="en-US" sz="2000" dirty="0" err="1">
                <a:solidFill>
                  <a:srgbClr val="273540"/>
                </a:solidFill>
                <a:ea typeface="+mn-lt"/>
                <a:cs typeface="+mn-lt"/>
              </a:rPr>
              <a:t>skaper</a:t>
            </a:r>
            <a:r>
              <a:rPr lang="en-US" sz="2000" dirty="0">
                <a:solidFill>
                  <a:srgbClr val="273540"/>
                </a:solidFill>
                <a:ea typeface="+mn-lt"/>
                <a:cs typeface="+mn-lt"/>
              </a:rPr>
              <a:t> </a:t>
            </a:r>
            <a:r>
              <a:rPr lang="en-US" sz="2000" dirty="0" err="1">
                <a:solidFill>
                  <a:srgbClr val="273540"/>
                </a:solidFill>
                <a:ea typeface="+mn-lt"/>
                <a:cs typeface="+mn-lt"/>
              </a:rPr>
              <a:t>både</a:t>
            </a:r>
            <a:r>
              <a:rPr lang="en-US" sz="2000" dirty="0">
                <a:solidFill>
                  <a:srgbClr val="273540"/>
                </a:solidFill>
                <a:ea typeface="+mn-lt"/>
                <a:cs typeface="+mn-lt"/>
              </a:rPr>
              <a:t> </a:t>
            </a:r>
            <a:r>
              <a:rPr lang="en-US" sz="2000" dirty="0" err="1">
                <a:solidFill>
                  <a:srgbClr val="273540"/>
                </a:solidFill>
                <a:ea typeface="+mn-lt"/>
                <a:cs typeface="+mn-lt"/>
              </a:rPr>
              <a:t>muligheter</a:t>
            </a:r>
            <a:r>
              <a:rPr lang="en-US" sz="2000" dirty="0">
                <a:solidFill>
                  <a:srgbClr val="273540"/>
                </a:solidFill>
                <a:ea typeface="+mn-lt"/>
                <a:cs typeface="+mn-lt"/>
              </a:rPr>
              <a:t> </a:t>
            </a:r>
            <a:r>
              <a:rPr lang="en-US" sz="2000" dirty="0" err="1">
                <a:solidFill>
                  <a:srgbClr val="273540"/>
                </a:solidFill>
                <a:ea typeface="+mn-lt"/>
                <a:cs typeface="+mn-lt"/>
              </a:rPr>
              <a:t>og</a:t>
            </a:r>
            <a:r>
              <a:rPr lang="en-US" sz="2000" dirty="0">
                <a:solidFill>
                  <a:srgbClr val="273540"/>
                </a:solidFill>
                <a:ea typeface="+mn-lt"/>
                <a:cs typeface="+mn-lt"/>
              </a:rPr>
              <a:t> </a:t>
            </a:r>
            <a:r>
              <a:rPr lang="en-US" sz="2000" dirty="0" err="1">
                <a:solidFill>
                  <a:srgbClr val="273540"/>
                </a:solidFill>
                <a:ea typeface="+mn-lt"/>
                <a:cs typeface="+mn-lt"/>
              </a:rPr>
              <a:t>risiko</a:t>
            </a:r>
            <a:endParaRPr lang="en-US" dirty="0" err="1"/>
          </a:p>
          <a:p>
            <a:pPr>
              <a:buFont typeface="Arial"/>
              <a:buChar char="•"/>
            </a:pPr>
            <a:endParaRPr lang="en-US" sz="2000" dirty="0">
              <a:solidFill>
                <a:srgbClr val="273540"/>
              </a:solidFill>
            </a:endParaRPr>
          </a:p>
          <a:p>
            <a:pPr marL="0" indent="0">
              <a:buNone/>
            </a:pPr>
            <a:endParaRPr lang="en-US" sz="2400" dirty="0"/>
          </a:p>
        </p:txBody>
      </p:sp>
    </p:spTree>
    <p:extLst>
      <p:ext uri="{BB962C8B-B14F-4D97-AF65-F5344CB8AC3E}">
        <p14:creationId xmlns:p14="http://schemas.microsoft.com/office/powerpoint/2010/main" val="3926225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8A67-71C7-D25A-9F9C-3E3E66A08DE8}"/>
              </a:ext>
            </a:extLst>
          </p:cNvPr>
          <p:cNvSpPr>
            <a:spLocks noGrp="1"/>
          </p:cNvSpPr>
          <p:nvPr>
            <p:ph type="title"/>
          </p:nvPr>
        </p:nvSpPr>
        <p:spPr/>
        <p:txBody>
          <a:bodyPr/>
          <a:lstStyle/>
          <a:p>
            <a:r>
              <a:rPr lang="en-US" dirty="0" err="1">
                <a:ea typeface="+mj-lt"/>
                <a:cs typeface="+mj-lt"/>
              </a:rPr>
              <a:t>Fysisk</a:t>
            </a:r>
            <a:r>
              <a:rPr lang="en-US" dirty="0">
                <a:ea typeface="+mj-lt"/>
                <a:cs typeface="+mj-lt"/>
              </a:rPr>
              <a:t> </a:t>
            </a:r>
            <a:r>
              <a:rPr lang="en-US" dirty="0" err="1">
                <a:ea typeface="+mj-lt"/>
                <a:cs typeface="+mj-lt"/>
              </a:rPr>
              <a:t>klimarisiko</a:t>
            </a:r>
            <a:r>
              <a:rPr lang="en-US" dirty="0">
                <a:ea typeface="+mj-lt"/>
                <a:cs typeface="+mj-lt"/>
              </a:rPr>
              <a:t> for Yara</a:t>
            </a:r>
            <a:endParaRPr lang="en-US" dirty="0"/>
          </a:p>
        </p:txBody>
      </p:sp>
      <p:sp>
        <p:nvSpPr>
          <p:cNvPr id="3" name="Content Placeholder 2">
            <a:extLst>
              <a:ext uri="{FF2B5EF4-FFF2-40B4-BE49-F238E27FC236}">
                <a16:creationId xmlns:a16="http://schemas.microsoft.com/office/drawing/2014/main" id="{5DA9801D-4A75-D300-E7DD-AE3FE8D6DA5E}"/>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b="1" dirty="0" err="1">
                <a:ea typeface="+mn-lt"/>
                <a:cs typeface="+mn-lt"/>
              </a:rPr>
              <a:t>Mulige</a:t>
            </a:r>
            <a:r>
              <a:rPr lang="en-US" b="1" dirty="0">
                <a:ea typeface="+mn-lt"/>
                <a:cs typeface="+mn-lt"/>
              </a:rPr>
              <a:t> </a:t>
            </a:r>
            <a:r>
              <a:rPr lang="en-US" b="1" dirty="0" err="1">
                <a:ea typeface="+mn-lt"/>
                <a:cs typeface="+mn-lt"/>
              </a:rPr>
              <a:t>påvirkninger</a:t>
            </a:r>
            <a:r>
              <a:rPr lang="en-US" b="1" dirty="0">
                <a:ea typeface="+mn-lt"/>
                <a:cs typeface="+mn-lt"/>
              </a:rPr>
              <a:t>:</a:t>
            </a:r>
            <a:endParaRPr lang="en-US" b="1" dirty="0"/>
          </a:p>
          <a:p>
            <a:r>
              <a:rPr lang="en-US" dirty="0" err="1">
                <a:ea typeface="+mn-lt"/>
                <a:cs typeface="+mn-lt"/>
              </a:rPr>
              <a:t>Tørke</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ekstremvær</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påvirke</a:t>
            </a:r>
            <a:r>
              <a:rPr lang="en-US" dirty="0">
                <a:ea typeface="+mn-lt"/>
                <a:cs typeface="+mn-lt"/>
              </a:rPr>
              <a:t> </a:t>
            </a:r>
            <a:r>
              <a:rPr lang="en-US" dirty="0" err="1">
                <a:ea typeface="+mn-lt"/>
                <a:cs typeface="+mn-lt"/>
              </a:rPr>
              <a:t>landbruksproduksjon</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igjen</a:t>
            </a:r>
            <a:r>
              <a:rPr lang="en-US" dirty="0">
                <a:ea typeface="+mn-lt"/>
                <a:cs typeface="+mn-lt"/>
              </a:rPr>
              <a:t> </a:t>
            </a:r>
            <a:r>
              <a:rPr lang="en-US" dirty="0" err="1">
                <a:ea typeface="+mn-lt"/>
                <a:cs typeface="+mn-lt"/>
              </a:rPr>
              <a:t>styrer</a:t>
            </a:r>
            <a:r>
              <a:rPr lang="en-US" dirty="0">
                <a:ea typeface="+mn-lt"/>
                <a:cs typeface="+mn-lt"/>
              </a:rPr>
              <a:t> </a:t>
            </a:r>
            <a:r>
              <a:rPr lang="en-US" dirty="0" err="1">
                <a:ea typeface="+mn-lt"/>
                <a:cs typeface="+mn-lt"/>
              </a:rPr>
              <a:t>gjødseletterspørsel</a:t>
            </a:r>
            <a:endParaRPr lang="en-US"/>
          </a:p>
          <a:p>
            <a:r>
              <a:rPr lang="en-US" dirty="0" err="1">
                <a:ea typeface="+mn-lt"/>
                <a:cs typeface="+mn-lt"/>
              </a:rPr>
              <a:t>Større</a:t>
            </a:r>
            <a:r>
              <a:rPr lang="en-US" dirty="0">
                <a:ea typeface="+mn-lt"/>
                <a:cs typeface="+mn-lt"/>
              </a:rPr>
              <a:t> </a:t>
            </a:r>
            <a:r>
              <a:rPr lang="en-US" dirty="0" err="1">
                <a:ea typeface="+mn-lt"/>
                <a:cs typeface="+mn-lt"/>
              </a:rPr>
              <a:t>varians</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matvarepriser</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gi</a:t>
            </a:r>
            <a:r>
              <a:rPr lang="en-US" dirty="0">
                <a:ea typeface="+mn-lt"/>
                <a:cs typeface="+mn-lt"/>
              </a:rPr>
              <a:t> </a:t>
            </a:r>
            <a:r>
              <a:rPr lang="en-US" dirty="0" err="1">
                <a:ea typeface="+mn-lt"/>
                <a:cs typeface="+mn-lt"/>
              </a:rPr>
              <a:t>mer</a:t>
            </a:r>
            <a:r>
              <a:rPr lang="en-US" dirty="0">
                <a:ea typeface="+mn-lt"/>
                <a:cs typeface="+mn-lt"/>
              </a:rPr>
              <a:t> </a:t>
            </a:r>
            <a:r>
              <a:rPr lang="en-US" dirty="0" err="1">
                <a:ea typeface="+mn-lt"/>
                <a:cs typeface="+mn-lt"/>
              </a:rPr>
              <a:t>volatilitet</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salgsvolum</a:t>
            </a:r>
            <a:endParaRPr lang="en-US" dirty="0" err="1"/>
          </a:p>
          <a:p>
            <a:r>
              <a:rPr lang="en-US" dirty="0" err="1">
                <a:ea typeface="+mn-lt"/>
                <a:cs typeface="+mn-lt"/>
              </a:rPr>
              <a:t>Klimaendringer</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ramme</a:t>
            </a:r>
            <a:r>
              <a:rPr lang="en-US" dirty="0">
                <a:ea typeface="+mn-lt"/>
                <a:cs typeface="+mn-lt"/>
              </a:rPr>
              <a:t> </a:t>
            </a:r>
            <a:r>
              <a:rPr lang="en-US" dirty="0" err="1">
                <a:ea typeface="+mn-lt"/>
                <a:cs typeface="+mn-lt"/>
              </a:rPr>
              <a:t>produksjonsanlegg</a:t>
            </a:r>
            <a:r>
              <a:rPr lang="en-US" dirty="0">
                <a:ea typeface="+mn-lt"/>
                <a:cs typeface="+mn-lt"/>
              </a:rPr>
              <a:t> </a:t>
            </a:r>
            <a:r>
              <a:rPr lang="en-US" dirty="0" err="1">
                <a:ea typeface="+mn-lt"/>
                <a:cs typeface="+mn-lt"/>
              </a:rPr>
              <a:t>globalt</a:t>
            </a:r>
            <a:r>
              <a:rPr lang="en-US" dirty="0">
                <a:ea typeface="+mn-lt"/>
                <a:cs typeface="+mn-lt"/>
              </a:rPr>
              <a:t>, </a:t>
            </a:r>
            <a:r>
              <a:rPr lang="en-US" dirty="0" err="1">
                <a:ea typeface="+mn-lt"/>
                <a:cs typeface="+mn-lt"/>
              </a:rPr>
              <a:t>særlig</a:t>
            </a:r>
            <a:r>
              <a:rPr lang="en-US" dirty="0">
                <a:ea typeface="+mn-lt"/>
                <a:cs typeface="+mn-lt"/>
              </a:rPr>
              <a:t> </a:t>
            </a:r>
            <a:r>
              <a:rPr lang="en-US" dirty="0" err="1">
                <a:ea typeface="+mn-lt"/>
                <a:cs typeface="+mn-lt"/>
              </a:rPr>
              <a:t>nær</a:t>
            </a:r>
            <a:r>
              <a:rPr lang="en-US" dirty="0">
                <a:ea typeface="+mn-lt"/>
                <a:cs typeface="+mn-lt"/>
              </a:rPr>
              <a:t> </a:t>
            </a:r>
            <a:r>
              <a:rPr lang="en-US" dirty="0" err="1">
                <a:ea typeface="+mn-lt"/>
                <a:cs typeface="+mn-lt"/>
              </a:rPr>
              <a:t>kystnære</a:t>
            </a:r>
            <a:r>
              <a:rPr lang="en-US" dirty="0">
                <a:ea typeface="+mn-lt"/>
                <a:cs typeface="+mn-lt"/>
              </a:rPr>
              <a:t> </a:t>
            </a:r>
            <a:r>
              <a:rPr lang="en-US" dirty="0" err="1">
                <a:ea typeface="+mn-lt"/>
                <a:cs typeface="+mn-lt"/>
              </a:rPr>
              <a:t>lokasjoner</a:t>
            </a:r>
            <a:endParaRPr lang="en-US" dirty="0" err="1"/>
          </a:p>
          <a:p>
            <a:r>
              <a:rPr lang="en-US" dirty="0">
                <a:ea typeface="+mn-lt"/>
                <a:cs typeface="+mn-lt"/>
              </a:rPr>
              <a:t>Transport av </a:t>
            </a:r>
            <a:r>
              <a:rPr lang="en-US" dirty="0" err="1">
                <a:ea typeface="+mn-lt"/>
                <a:cs typeface="+mn-lt"/>
              </a:rPr>
              <a:t>ammoniakk</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gjødsel</a:t>
            </a:r>
            <a:r>
              <a:rPr lang="en-US" dirty="0">
                <a:ea typeface="+mn-lt"/>
                <a:cs typeface="+mn-lt"/>
              </a:rPr>
              <a:t> </a:t>
            </a:r>
            <a:r>
              <a:rPr lang="en-US" dirty="0" err="1">
                <a:ea typeface="+mn-lt"/>
                <a:cs typeface="+mn-lt"/>
              </a:rPr>
              <a:t>påvirkes</a:t>
            </a:r>
            <a:r>
              <a:rPr lang="en-US" dirty="0">
                <a:ea typeface="+mn-lt"/>
                <a:cs typeface="+mn-lt"/>
              </a:rPr>
              <a:t> av stormer, </a:t>
            </a:r>
            <a:r>
              <a:rPr lang="en-US" dirty="0" err="1">
                <a:ea typeface="+mn-lt"/>
                <a:cs typeface="+mn-lt"/>
              </a:rPr>
              <a:t>flom</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havnivåstigning</a:t>
            </a:r>
            <a:r>
              <a:rPr lang="en-US" dirty="0">
                <a:ea typeface="+mn-lt"/>
                <a:cs typeface="+mn-lt"/>
              </a:rPr>
              <a:t>.</a:t>
            </a:r>
            <a:endParaRPr lang="en-US" dirty="0" err="1"/>
          </a:p>
          <a:p>
            <a:pPr marL="0" indent="0">
              <a:buNone/>
            </a:pPr>
            <a:r>
              <a:rPr lang="en-US" b="1" dirty="0" err="1">
                <a:ea typeface="+mn-lt"/>
                <a:cs typeface="+mn-lt"/>
              </a:rPr>
              <a:t>Finansiell</a:t>
            </a:r>
            <a:r>
              <a:rPr lang="en-US" b="1" dirty="0">
                <a:ea typeface="+mn-lt"/>
                <a:cs typeface="+mn-lt"/>
              </a:rPr>
              <a:t> </a:t>
            </a:r>
            <a:r>
              <a:rPr lang="en-US" b="1" dirty="0" err="1">
                <a:ea typeface="+mn-lt"/>
                <a:cs typeface="+mn-lt"/>
              </a:rPr>
              <a:t>konsekvens</a:t>
            </a:r>
            <a:r>
              <a:rPr lang="en-US" b="1" dirty="0">
                <a:ea typeface="+mn-lt"/>
                <a:cs typeface="+mn-lt"/>
              </a:rPr>
              <a:t>:</a:t>
            </a:r>
            <a:endParaRPr lang="en-US" b="1" dirty="0"/>
          </a:p>
          <a:p>
            <a:r>
              <a:rPr lang="en-US" dirty="0" err="1">
                <a:ea typeface="+mn-lt"/>
                <a:cs typeface="+mn-lt"/>
              </a:rPr>
              <a:t>Potensielt</a:t>
            </a:r>
            <a:r>
              <a:rPr lang="en-US" dirty="0">
                <a:ea typeface="+mn-lt"/>
                <a:cs typeface="+mn-lt"/>
              </a:rPr>
              <a:t> </a:t>
            </a:r>
            <a:r>
              <a:rPr lang="en-US" dirty="0" err="1">
                <a:ea typeface="+mn-lt"/>
                <a:cs typeface="+mn-lt"/>
              </a:rPr>
              <a:t>lavere</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mer</a:t>
            </a:r>
            <a:r>
              <a:rPr lang="en-US" dirty="0">
                <a:ea typeface="+mn-lt"/>
                <a:cs typeface="+mn-lt"/>
              </a:rPr>
              <a:t> </a:t>
            </a:r>
            <a:r>
              <a:rPr lang="en-US" dirty="0" err="1">
                <a:ea typeface="+mn-lt"/>
                <a:cs typeface="+mn-lt"/>
              </a:rPr>
              <a:t>ustabil</a:t>
            </a:r>
            <a:r>
              <a:rPr lang="en-US" dirty="0">
                <a:ea typeface="+mn-lt"/>
                <a:cs typeface="+mn-lt"/>
              </a:rPr>
              <a:t> </a:t>
            </a:r>
            <a:r>
              <a:rPr lang="en-US" dirty="0" err="1">
                <a:ea typeface="+mn-lt"/>
                <a:cs typeface="+mn-lt"/>
              </a:rPr>
              <a:t>etterspørsel</a:t>
            </a:r>
            <a:endParaRPr lang="en-US"/>
          </a:p>
          <a:p>
            <a:r>
              <a:rPr lang="en-US" dirty="0">
                <a:ea typeface="+mn-lt"/>
                <a:cs typeface="+mn-lt"/>
              </a:rPr>
              <a:t>Rep-</a:t>
            </a:r>
            <a:r>
              <a:rPr lang="en-US" dirty="0" err="1">
                <a:ea typeface="+mn-lt"/>
                <a:cs typeface="+mn-lt"/>
              </a:rPr>
              <a:t>kostnader</a:t>
            </a:r>
            <a:r>
              <a:rPr lang="en-US" dirty="0">
                <a:ea typeface="+mn-lt"/>
                <a:cs typeface="+mn-lt"/>
              </a:rPr>
              <a:t>, </a:t>
            </a:r>
            <a:r>
              <a:rPr lang="en-US" dirty="0" err="1">
                <a:ea typeface="+mn-lt"/>
                <a:cs typeface="+mn-lt"/>
              </a:rPr>
              <a:t>forsikring</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produksjonsstans</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øke</a:t>
            </a:r>
            <a:r>
              <a:rPr lang="en-US" dirty="0">
                <a:ea typeface="+mn-lt"/>
                <a:cs typeface="+mn-lt"/>
              </a:rPr>
              <a:t> </a:t>
            </a:r>
            <a:r>
              <a:rPr lang="en-US" dirty="0" err="1">
                <a:ea typeface="+mn-lt"/>
                <a:cs typeface="+mn-lt"/>
              </a:rPr>
              <a:t>driftskostnader</a:t>
            </a:r>
            <a:endParaRPr lang="en-US"/>
          </a:p>
          <a:p>
            <a:pPr marL="0" indent="0">
              <a:buNone/>
            </a:pPr>
            <a:r>
              <a:rPr lang="en-US" b="1" dirty="0" err="1">
                <a:ea typeface="+mn-lt"/>
                <a:cs typeface="+mn-lt"/>
              </a:rPr>
              <a:t>Positiv</a:t>
            </a:r>
            <a:r>
              <a:rPr lang="en-US" b="1" dirty="0">
                <a:ea typeface="+mn-lt"/>
                <a:cs typeface="+mn-lt"/>
              </a:rPr>
              <a:t> side:</a:t>
            </a:r>
            <a:endParaRPr lang="en-US" b="1" dirty="0"/>
          </a:p>
          <a:p>
            <a:r>
              <a:rPr lang="en-US" dirty="0" err="1">
                <a:ea typeface="+mn-lt"/>
                <a:cs typeface="+mn-lt"/>
              </a:rPr>
              <a:t>Behov</a:t>
            </a:r>
            <a:r>
              <a:rPr lang="en-US" dirty="0">
                <a:ea typeface="+mn-lt"/>
                <a:cs typeface="+mn-lt"/>
              </a:rPr>
              <a:t> for </a:t>
            </a:r>
            <a:r>
              <a:rPr lang="en-US" dirty="0" err="1">
                <a:ea typeface="+mn-lt"/>
                <a:cs typeface="+mn-lt"/>
              </a:rPr>
              <a:t>mer</a:t>
            </a:r>
            <a:r>
              <a:rPr lang="en-US" dirty="0">
                <a:ea typeface="+mn-lt"/>
                <a:cs typeface="+mn-lt"/>
              </a:rPr>
              <a:t> </a:t>
            </a:r>
            <a:r>
              <a:rPr lang="en-US" dirty="0" err="1">
                <a:ea typeface="+mn-lt"/>
                <a:cs typeface="+mn-lt"/>
              </a:rPr>
              <a:t>effektiv</a:t>
            </a:r>
            <a:r>
              <a:rPr lang="en-US" dirty="0">
                <a:ea typeface="+mn-lt"/>
                <a:cs typeface="+mn-lt"/>
              </a:rPr>
              <a:t> </a:t>
            </a:r>
            <a:r>
              <a:rPr lang="en-US" dirty="0" err="1">
                <a:ea typeface="+mn-lt"/>
                <a:cs typeface="+mn-lt"/>
              </a:rPr>
              <a:t>landbruksproduksjon</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gi</a:t>
            </a:r>
            <a:r>
              <a:rPr lang="en-US" dirty="0">
                <a:ea typeface="+mn-lt"/>
                <a:cs typeface="+mn-lt"/>
              </a:rPr>
              <a:t> </a:t>
            </a:r>
            <a:r>
              <a:rPr lang="en-US" dirty="0" err="1">
                <a:ea typeface="+mn-lt"/>
                <a:cs typeface="+mn-lt"/>
              </a:rPr>
              <a:t>økt</a:t>
            </a:r>
            <a:r>
              <a:rPr lang="en-US" dirty="0">
                <a:ea typeface="+mn-lt"/>
                <a:cs typeface="+mn-lt"/>
              </a:rPr>
              <a:t> </a:t>
            </a:r>
            <a:r>
              <a:rPr lang="en-US" dirty="0" err="1">
                <a:ea typeface="+mn-lt"/>
                <a:cs typeface="+mn-lt"/>
              </a:rPr>
              <a:t>etterspørsel</a:t>
            </a:r>
            <a:r>
              <a:rPr lang="en-US" dirty="0">
                <a:ea typeface="+mn-lt"/>
                <a:cs typeface="+mn-lt"/>
              </a:rPr>
              <a:t> </a:t>
            </a:r>
            <a:r>
              <a:rPr lang="en-US" dirty="0" err="1">
                <a:ea typeface="+mn-lt"/>
                <a:cs typeface="+mn-lt"/>
              </a:rPr>
              <a:t>på</a:t>
            </a:r>
            <a:r>
              <a:rPr lang="en-US" dirty="0">
                <a:ea typeface="+mn-lt"/>
                <a:cs typeface="+mn-lt"/>
              </a:rPr>
              <a:t> </a:t>
            </a:r>
            <a:r>
              <a:rPr lang="en-US" dirty="0" err="1">
                <a:ea typeface="+mn-lt"/>
                <a:cs typeface="+mn-lt"/>
              </a:rPr>
              <a:t>sikt</a:t>
            </a:r>
            <a:endParaRPr lang="en-US" dirty="0"/>
          </a:p>
          <a:p>
            <a:endParaRPr lang="en-US" dirty="0"/>
          </a:p>
        </p:txBody>
      </p:sp>
    </p:spTree>
    <p:extLst>
      <p:ext uri="{BB962C8B-B14F-4D97-AF65-F5344CB8AC3E}">
        <p14:creationId xmlns:p14="http://schemas.microsoft.com/office/powerpoint/2010/main" val="242597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7FE0-5ECF-9170-DA34-E246646C97B1}"/>
              </a:ext>
            </a:extLst>
          </p:cNvPr>
          <p:cNvSpPr>
            <a:spLocks noGrp="1"/>
          </p:cNvSpPr>
          <p:nvPr>
            <p:ph type="title"/>
          </p:nvPr>
        </p:nvSpPr>
        <p:spPr/>
        <p:txBody>
          <a:bodyPr/>
          <a:lstStyle/>
          <a:p>
            <a:r>
              <a:rPr lang="en-US" dirty="0" err="1">
                <a:ea typeface="+mj-lt"/>
                <a:cs typeface="+mj-lt"/>
              </a:rPr>
              <a:t>Overgangsrisiko</a:t>
            </a:r>
            <a:r>
              <a:rPr lang="en-US" dirty="0">
                <a:ea typeface="+mj-lt"/>
                <a:cs typeface="+mj-lt"/>
              </a:rPr>
              <a:t> for Yara</a:t>
            </a:r>
            <a:endParaRPr lang="en-US" dirty="0"/>
          </a:p>
        </p:txBody>
      </p:sp>
      <p:sp>
        <p:nvSpPr>
          <p:cNvPr id="3" name="Content Placeholder 2">
            <a:extLst>
              <a:ext uri="{FF2B5EF4-FFF2-40B4-BE49-F238E27FC236}">
                <a16:creationId xmlns:a16="http://schemas.microsoft.com/office/drawing/2014/main" id="{830650A4-9F7D-D0B5-B47D-648C1D34BAC9}"/>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b="1" err="1">
                <a:ea typeface="+mn-lt"/>
                <a:cs typeface="+mn-lt"/>
              </a:rPr>
              <a:t>Kilder</a:t>
            </a:r>
            <a:r>
              <a:rPr lang="en-US" b="1" dirty="0">
                <a:ea typeface="+mn-lt"/>
                <a:cs typeface="+mn-lt"/>
              </a:rPr>
              <a:t> </a:t>
            </a:r>
            <a:r>
              <a:rPr lang="en-US" b="1" err="1">
                <a:ea typeface="+mn-lt"/>
                <a:cs typeface="+mn-lt"/>
              </a:rPr>
              <a:t>til</a:t>
            </a:r>
            <a:r>
              <a:rPr lang="en-US" b="1" dirty="0">
                <a:ea typeface="+mn-lt"/>
                <a:cs typeface="+mn-lt"/>
              </a:rPr>
              <a:t> </a:t>
            </a:r>
            <a:r>
              <a:rPr lang="en-US" b="1" err="1">
                <a:ea typeface="+mn-lt"/>
                <a:cs typeface="+mn-lt"/>
              </a:rPr>
              <a:t>risiko</a:t>
            </a:r>
            <a:r>
              <a:rPr lang="en-US" b="1" dirty="0">
                <a:ea typeface="+mn-lt"/>
                <a:cs typeface="+mn-lt"/>
              </a:rPr>
              <a:t>:</a:t>
            </a:r>
            <a:endParaRPr lang="en-US" b="1" dirty="0"/>
          </a:p>
          <a:p>
            <a:r>
              <a:rPr lang="en-US" dirty="0" err="1">
                <a:ea typeface="+mn-lt"/>
                <a:cs typeface="+mn-lt"/>
              </a:rPr>
              <a:t>Strengere</a:t>
            </a:r>
            <a:r>
              <a:rPr lang="en-US" dirty="0">
                <a:ea typeface="+mn-lt"/>
                <a:cs typeface="+mn-lt"/>
              </a:rPr>
              <a:t> </a:t>
            </a:r>
            <a:r>
              <a:rPr lang="en-US" dirty="0" err="1">
                <a:ea typeface="+mn-lt"/>
                <a:cs typeface="+mn-lt"/>
              </a:rPr>
              <a:t>klimaregulering</a:t>
            </a:r>
            <a:r>
              <a:rPr lang="en-US" dirty="0">
                <a:ea typeface="+mn-lt"/>
                <a:cs typeface="+mn-lt"/>
              </a:rPr>
              <a:t> </a:t>
            </a:r>
            <a:r>
              <a:rPr lang="en-US" dirty="0" err="1">
                <a:ea typeface="+mn-lt"/>
                <a:cs typeface="+mn-lt"/>
              </a:rPr>
              <a:t>og</a:t>
            </a:r>
            <a:r>
              <a:rPr lang="en-US" dirty="0">
                <a:ea typeface="+mn-lt"/>
                <a:cs typeface="+mn-lt"/>
              </a:rPr>
              <a:t> CO₂-</a:t>
            </a:r>
            <a:r>
              <a:rPr lang="en-US" dirty="0" err="1">
                <a:ea typeface="+mn-lt"/>
                <a:cs typeface="+mn-lt"/>
              </a:rPr>
              <a:t>avgifter</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øke</a:t>
            </a:r>
            <a:r>
              <a:rPr lang="en-US" dirty="0">
                <a:ea typeface="+mn-lt"/>
                <a:cs typeface="+mn-lt"/>
              </a:rPr>
              <a:t> </a:t>
            </a:r>
            <a:r>
              <a:rPr lang="en-US" dirty="0" err="1">
                <a:ea typeface="+mn-lt"/>
                <a:cs typeface="+mn-lt"/>
              </a:rPr>
              <a:t>kostnadene</a:t>
            </a:r>
            <a:r>
              <a:rPr lang="en-US" dirty="0">
                <a:ea typeface="+mn-lt"/>
                <a:cs typeface="+mn-lt"/>
              </a:rPr>
              <a:t> </a:t>
            </a:r>
            <a:r>
              <a:rPr lang="en-US" dirty="0" err="1">
                <a:ea typeface="+mn-lt"/>
                <a:cs typeface="+mn-lt"/>
              </a:rPr>
              <a:t>ved</a:t>
            </a:r>
            <a:r>
              <a:rPr lang="en-US" dirty="0">
                <a:ea typeface="+mn-lt"/>
                <a:cs typeface="+mn-lt"/>
              </a:rPr>
              <a:t> </a:t>
            </a:r>
            <a:r>
              <a:rPr lang="en-US" dirty="0" err="1">
                <a:ea typeface="+mn-lt"/>
                <a:cs typeface="+mn-lt"/>
              </a:rPr>
              <a:t>ammoniakkproduksjon</a:t>
            </a:r>
            <a:endParaRPr lang="en-US" dirty="0" err="1"/>
          </a:p>
          <a:p>
            <a:r>
              <a:rPr lang="en-US" dirty="0">
                <a:ea typeface="+mn-lt"/>
                <a:cs typeface="+mn-lt"/>
              </a:rPr>
              <a:t>Krav om </a:t>
            </a:r>
            <a:r>
              <a:rPr lang="en-US" dirty="0" err="1">
                <a:ea typeface="+mn-lt"/>
                <a:cs typeface="+mn-lt"/>
              </a:rPr>
              <a:t>lavere</a:t>
            </a:r>
            <a:r>
              <a:rPr lang="en-US" dirty="0">
                <a:ea typeface="+mn-lt"/>
                <a:cs typeface="+mn-lt"/>
              </a:rPr>
              <a:t> </a:t>
            </a:r>
            <a:r>
              <a:rPr lang="en-US" dirty="0" err="1">
                <a:ea typeface="+mn-lt"/>
                <a:cs typeface="+mn-lt"/>
              </a:rPr>
              <a:t>utslipp</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landbruket</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redusere</a:t>
            </a:r>
            <a:r>
              <a:rPr lang="en-US" dirty="0">
                <a:ea typeface="+mn-lt"/>
                <a:cs typeface="+mn-lt"/>
              </a:rPr>
              <a:t> </a:t>
            </a:r>
            <a:r>
              <a:rPr lang="en-US" dirty="0" err="1">
                <a:ea typeface="+mn-lt"/>
                <a:cs typeface="+mn-lt"/>
              </a:rPr>
              <a:t>bruken</a:t>
            </a:r>
            <a:r>
              <a:rPr lang="en-US" dirty="0">
                <a:ea typeface="+mn-lt"/>
                <a:cs typeface="+mn-lt"/>
              </a:rPr>
              <a:t> av </a:t>
            </a:r>
            <a:r>
              <a:rPr lang="en-US" dirty="0" err="1">
                <a:ea typeface="+mn-lt"/>
                <a:cs typeface="+mn-lt"/>
              </a:rPr>
              <a:t>enkelte</a:t>
            </a:r>
            <a:r>
              <a:rPr lang="en-US" dirty="0">
                <a:ea typeface="+mn-lt"/>
                <a:cs typeface="+mn-lt"/>
              </a:rPr>
              <a:t> </a:t>
            </a:r>
            <a:r>
              <a:rPr lang="en-US" dirty="0" err="1">
                <a:ea typeface="+mn-lt"/>
                <a:cs typeface="+mn-lt"/>
              </a:rPr>
              <a:t>gjødselprodukter</a:t>
            </a:r>
            <a:endParaRPr lang="en-US" dirty="0" err="1"/>
          </a:p>
          <a:p>
            <a:r>
              <a:rPr lang="en-US" err="1">
                <a:ea typeface="+mn-lt"/>
                <a:cs typeface="+mn-lt"/>
              </a:rPr>
              <a:t>Konkurranse</a:t>
            </a:r>
            <a:r>
              <a:rPr lang="en-US" dirty="0">
                <a:ea typeface="+mn-lt"/>
                <a:cs typeface="+mn-lt"/>
              </a:rPr>
              <a:t> </a:t>
            </a:r>
            <a:r>
              <a:rPr lang="en-US" err="1">
                <a:ea typeface="+mn-lt"/>
                <a:cs typeface="+mn-lt"/>
              </a:rPr>
              <a:t>fra</a:t>
            </a:r>
            <a:r>
              <a:rPr lang="en-US" dirty="0">
                <a:ea typeface="+mn-lt"/>
                <a:cs typeface="+mn-lt"/>
              </a:rPr>
              <a:t> </a:t>
            </a:r>
            <a:r>
              <a:rPr lang="en-US" err="1">
                <a:ea typeface="+mn-lt"/>
                <a:cs typeface="+mn-lt"/>
              </a:rPr>
              <a:t>bærekraftige</a:t>
            </a:r>
            <a:r>
              <a:rPr lang="en-US" dirty="0">
                <a:ea typeface="+mn-lt"/>
                <a:cs typeface="+mn-lt"/>
              </a:rPr>
              <a:t> </a:t>
            </a:r>
            <a:r>
              <a:rPr lang="en-US" err="1">
                <a:ea typeface="+mn-lt"/>
                <a:cs typeface="+mn-lt"/>
              </a:rPr>
              <a:t>alternativer</a:t>
            </a:r>
            <a:r>
              <a:rPr lang="en-US" dirty="0">
                <a:ea typeface="+mn-lt"/>
                <a:cs typeface="+mn-lt"/>
              </a:rPr>
              <a:t> </a:t>
            </a:r>
            <a:r>
              <a:rPr lang="en-US" err="1">
                <a:ea typeface="+mn-lt"/>
                <a:cs typeface="+mn-lt"/>
              </a:rPr>
              <a:t>og</a:t>
            </a:r>
            <a:r>
              <a:rPr lang="en-US" dirty="0">
                <a:ea typeface="+mn-lt"/>
                <a:cs typeface="+mn-lt"/>
              </a:rPr>
              <a:t> </a:t>
            </a:r>
            <a:r>
              <a:rPr lang="en-US" err="1">
                <a:ea typeface="+mn-lt"/>
                <a:cs typeface="+mn-lt"/>
              </a:rPr>
              <a:t>biobaserte</a:t>
            </a:r>
            <a:r>
              <a:rPr lang="en-US" dirty="0">
                <a:ea typeface="+mn-lt"/>
                <a:cs typeface="+mn-lt"/>
              </a:rPr>
              <a:t> </a:t>
            </a:r>
            <a:r>
              <a:rPr lang="en-US" err="1">
                <a:ea typeface="+mn-lt"/>
                <a:cs typeface="+mn-lt"/>
              </a:rPr>
              <a:t>næringskilder</a:t>
            </a:r>
            <a:endParaRPr lang="en-US" err="1"/>
          </a:p>
          <a:p>
            <a:r>
              <a:rPr lang="en-US" dirty="0" err="1">
                <a:ea typeface="+mn-lt"/>
                <a:cs typeface="+mn-lt"/>
              </a:rPr>
              <a:t>Investeringer</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grønn</a:t>
            </a:r>
            <a:r>
              <a:rPr lang="en-US" dirty="0">
                <a:ea typeface="+mn-lt"/>
                <a:cs typeface="+mn-lt"/>
              </a:rPr>
              <a:t> </a:t>
            </a:r>
            <a:r>
              <a:rPr lang="en-US" dirty="0" err="1">
                <a:ea typeface="+mn-lt"/>
                <a:cs typeface="+mn-lt"/>
              </a:rPr>
              <a:t>teknologi</a:t>
            </a:r>
            <a:r>
              <a:rPr lang="en-US" dirty="0">
                <a:ea typeface="+mn-lt"/>
                <a:cs typeface="+mn-lt"/>
              </a:rPr>
              <a:t> </a:t>
            </a:r>
            <a:r>
              <a:rPr lang="en-US" dirty="0" err="1">
                <a:ea typeface="+mn-lt"/>
                <a:cs typeface="+mn-lt"/>
              </a:rPr>
              <a:t>krever</a:t>
            </a:r>
            <a:r>
              <a:rPr lang="en-US" dirty="0">
                <a:ea typeface="+mn-lt"/>
                <a:cs typeface="+mn-lt"/>
              </a:rPr>
              <a:t> </a:t>
            </a:r>
            <a:r>
              <a:rPr lang="en-US" dirty="0" err="1">
                <a:ea typeface="+mn-lt"/>
                <a:cs typeface="+mn-lt"/>
              </a:rPr>
              <a:t>kapital</a:t>
            </a:r>
            <a:r>
              <a:rPr lang="en-US" dirty="0">
                <a:ea typeface="+mn-lt"/>
                <a:cs typeface="+mn-lt"/>
              </a:rPr>
              <a:t>, </a:t>
            </a:r>
            <a:r>
              <a:rPr lang="en-US" dirty="0" err="1">
                <a:ea typeface="+mn-lt"/>
                <a:cs typeface="+mn-lt"/>
              </a:rPr>
              <a:t>og</a:t>
            </a:r>
            <a:r>
              <a:rPr lang="en-US" dirty="0">
                <a:ea typeface="+mn-lt"/>
                <a:cs typeface="+mn-lt"/>
              </a:rPr>
              <a:t> CAPEX er </a:t>
            </a:r>
            <a:r>
              <a:rPr lang="en-US" dirty="0" err="1">
                <a:ea typeface="+mn-lt"/>
                <a:cs typeface="+mn-lt"/>
              </a:rPr>
              <a:t>høy</a:t>
            </a:r>
            <a:r>
              <a:rPr lang="en-US" dirty="0">
                <a:ea typeface="+mn-lt"/>
                <a:cs typeface="+mn-lt"/>
              </a:rPr>
              <a:t> for </a:t>
            </a:r>
            <a:r>
              <a:rPr lang="en-US" dirty="0" err="1">
                <a:ea typeface="+mn-lt"/>
                <a:cs typeface="+mn-lt"/>
              </a:rPr>
              <a:t>grønn</a:t>
            </a:r>
            <a:r>
              <a:rPr lang="en-US" dirty="0">
                <a:ea typeface="+mn-lt"/>
                <a:cs typeface="+mn-lt"/>
              </a:rPr>
              <a:t> </a:t>
            </a:r>
            <a:r>
              <a:rPr lang="en-US" dirty="0" err="1">
                <a:ea typeface="+mn-lt"/>
                <a:cs typeface="+mn-lt"/>
              </a:rPr>
              <a:t>ammoniakk</a:t>
            </a:r>
            <a:endParaRPr lang="en-US" dirty="0" err="1"/>
          </a:p>
          <a:p>
            <a:pPr marL="0" indent="0">
              <a:buNone/>
            </a:pPr>
            <a:r>
              <a:rPr lang="en-US" b="1" dirty="0" err="1">
                <a:ea typeface="+mn-lt"/>
                <a:cs typeface="+mn-lt"/>
              </a:rPr>
              <a:t>Muligheter</a:t>
            </a:r>
            <a:r>
              <a:rPr lang="en-US" b="1" dirty="0">
                <a:ea typeface="+mn-lt"/>
                <a:cs typeface="+mn-lt"/>
              </a:rPr>
              <a:t>:</a:t>
            </a:r>
            <a:endParaRPr lang="en-US" b="1" dirty="0"/>
          </a:p>
          <a:p>
            <a:r>
              <a:rPr lang="en-US" dirty="0">
                <a:ea typeface="+mn-lt"/>
                <a:cs typeface="+mn-lt"/>
              </a:rPr>
              <a:t>Yara </a:t>
            </a:r>
            <a:r>
              <a:rPr lang="en-US" err="1">
                <a:ea typeface="+mn-lt"/>
                <a:cs typeface="+mn-lt"/>
              </a:rPr>
              <a:t>har</a:t>
            </a:r>
            <a:r>
              <a:rPr lang="en-US" dirty="0">
                <a:ea typeface="+mn-lt"/>
                <a:cs typeface="+mn-lt"/>
              </a:rPr>
              <a:t> </a:t>
            </a:r>
            <a:r>
              <a:rPr lang="en-US" err="1">
                <a:ea typeface="+mn-lt"/>
                <a:cs typeface="+mn-lt"/>
              </a:rPr>
              <a:t>posisjonert</a:t>
            </a:r>
            <a:r>
              <a:rPr lang="en-US" dirty="0">
                <a:ea typeface="+mn-lt"/>
                <a:cs typeface="+mn-lt"/>
              </a:rPr>
              <a:t> seg med Clean Ammonia </a:t>
            </a:r>
            <a:r>
              <a:rPr lang="en-US" err="1">
                <a:ea typeface="+mn-lt"/>
                <a:cs typeface="+mn-lt"/>
              </a:rPr>
              <a:t>og</a:t>
            </a:r>
            <a:r>
              <a:rPr lang="en-US" dirty="0">
                <a:ea typeface="+mn-lt"/>
                <a:cs typeface="+mn-lt"/>
              </a:rPr>
              <a:t> </a:t>
            </a:r>
            <a:r>
              <a:rPr lang="en-US" err="1">
                <a:ea typeface="+mn-lt"/>
                <a:cs typeface="+mn-lt"/>
              </a:rPr>
              <a:t>grønn</a:t>
            </a:r>
            <a:r>
              <a:rPr lang="en-US" dirty="0">
                <a:ea typeface="+mn-lt"/>
                <a:cs typeface="+mn-lt"/>
              </a:rPr>
              <a:t> hydrogen-</a:t>
            </a:r>
            <a:r>
              <a:rPr lang="en-US" err="1">
                <a:ea typeface="+mn-lt"/>
                <a:cs typeface="+mn-lt"/>
              </a:rPr>
              <a:t>basert</a:t>
            </a:r>
            <a:r>
              <a:rPr lang="en-US" dirty="0">
                <a:ea typeface="+mn-lt"/>
                <a:cs typeface="+mn-lt"/>
              </a:rPr>
              <a:t> </a:t>
            </a:r>
            <a:r>
              <a:rPr lang="en-US" err="1">
                <a:ea typeface="+mn-lt"/>
                <a:cs typeface="+mn-lt"/>
              </a:rPr>
              <a:t>gjødsel</a:t>
            </a:r>
            <a:endParaRPr lang="en-US"/>
          </a:p>
          <a:p>
            <a:r>
              <a:rPr lang="en-US" dirty="0">
                <a:ea typeface="+mn-lt"/>
                <a:cs typeface="+mn-lt"/>
              </a:rPr>
              <a:t>Kan </a:t>
            </a:r>
            <a:r>
              <a:rPr lang="en-US" dirty="0" err="1">
                <a:ea typeface="+mn-lt"/>
                <a:cs typeface="+mn-lt"/>
              </a:rPr>
              <a:t>bli</a:t>
            </a:r>
            <a:r>
              <a:rPr lang="en-US" dirty="0">
                <a:ea typeface="+mn-lt"/>
                <a:cs typeface="+mn-lt"/>
              </a:rPr>
              <a:t> </a:t>
            </a:r>
            <a:r>
              <a:rPr lang="en-US" dirty="0" err="1">
                <a:ea typeface="+mn-lt"/>
                <a:cs typeface="+mn-lt"/>
              </a:rPr>
              <a:t>først</a:t>
            </a:r>
            <a:r>
              <a:rPr lang="en-US" dirty="0">
                <a:ea typeface="+mn-lt"/>
                <a:cs typeface="+mn-lt"/>
              </a:rPr>
              <a:t> </a:t>
            </a:r>
            <a:r>
              <a:rPr lang="en-US" dirty="0" err="1">
                <a:ea typeface="+mn-lt"/>
                <a:cs typeface="+mn-lt"/>
              </a:rPr>
              <a:t>ut</a:t>
            </a:r>
            <a:r>
              <a:rPr lang="en-US" dirty="0">
                <a:ea typeface="+mn-lt"/>
                <a:cs typeface="+mn-lt"/>
              </a:rPr>
              <a:t> </a:t>
            </a:r>
            <a:r>
              <a:rPr lang="en-US" dirty="0" err="1">
                <a:ea typeface="+mn-lt"/>
                <a:cs typeface="+mn-lt"/>
              </a:rPr>
              <a:t>i</a:t>
            </a:r>
            <a:r>
              <a:rPr lang="en-US" dirty="0">
                <a:ea typeface="+mn-lt"/>
                <a:cs typeface="+mn-lt"/>
              </a:rPr>
              <a:t> et marked </a:t>
            </a:r>
            <a:r>
              <a:rPr lang="en-US" dirty="0" err="1">
                <a:ea typeface="+mn-lt"/>
                <a:cs typeface="+mn-lt"/>
              </a:rPr>
              <a:t>som</a:t>
            </a:r>
            <a:r>
              <a:rPr lang="en-US" dirty="0">
                <a:ea typeface="+mn-lt"/>
                <a:cs typeface="+mn-lt"/>
              </a:rPr>
              <a:t> </a:t>
            </a:r>
            <a:r>
              <a:rPr lang="en-US" dirty="0" err="1">
                <a:ea typeface="+mn-lt"/>
                <a:cs typeface="+mn-lt"/>
              </a:rPr>
              <a:t>på</a:t>
            </a:r>
            <a:r>
              <a:rPr lang="en-US" dirty="0">
                <a:ea typeface="+mn-lt"/>
                <a:cs typeface="+mn-lt"/>
              </a:rPr>
              <a:t> </a:t>
            </a:r>
            <a:r>
              <a:rPr lang="en-US" dirty="0" err="1">
                <a:ea typeface="+mn-lt"/>
                <a:cs typeface="+mn-lt"/>
              </a:rPr>
              <a:t>sikt</a:t>
            </a:r>
            <a:r>
              <a:rPr lang="en-US" dirty="0">
                <a:ea typeface="+mn-lt"/>
                <a:cs typeface="+mn-lt"/>
              </a:rPr>
              <a:t> </a:t>
            </a:r>
            <a:r>
              <a:rPr lang="en-US" dirty="0" err="1">
                <a:ea typeface="+mn-lt"/>
                <a:cs typeface="+mn-lt"/>
              </a:rPr>
              <a:t>må</a:t>
            </a:r>
            <a:r>
              <a:rPr lang="en-US" dirty="0">
                <a:ea typeface="+mn-lt"/>
                <a:cs typeface="+mn-lt"/>
              </a:rPr>
              <a:t> </a:t>
            </a:r>
            <a:r>
              <a:rPr lang="en-US" dirty="0" err="1">
                <a:ea typeface="+mn-lt"/>
                <a:cs typeface="+mn-lt"/>
              </a:rPr>
              <a:t>avkarboniseres</a:t>
            </a:r>
            <a:endParaRPr lang="en-US"/>
          </a:p>
          <a:p>
            <a:r>
              <a:rPr lang="en-US" dirty="0" err="1">
                <a:ea typeface="+mn-lt"/>
                <a:cs typeface="+mn-lt"/>
              </a:rPr>
              <a:t>Potensial</a:t>
            </a:r>
            <a:r>
              <a:rPr lang="en-US" dirty="0">
                <a:ea typeface="+mn-lt"/>
                <a:cs typeface="+mn-lt"/>
              </a:rPr>
              <a:t> for nye </a:t>
            </a:r>
            <a:r>
              <a:rPr lang="en-US" dirty="0" err="1">
                <a:ea typeface="+mn-lt"/>
                <a:cs typeface="+mn-lt"/>
              </a:rPr>
              <a:t>inntektsstrømmer</a:t>
            </a:r>
            <a:r>
              <a:rPr lang="en-US" dirty="0">
                <a:ea typeface="+mn-lt"/>
                <a:cs typeface="+mn-lt"/>
              </a:rPr>
              <a:t> </a:t>
            </a:r>
            <a:r>
              <a:rPr lang="en-US" dirty="0" err="1">
                <a:ea typeface="+mn-lt"/>
                <a:cs typeface="+mn-lt"/>
              </a:rPr>
              <a:t>innen</a:t>
            </a:r>
            <a:r>
              <a:rPr lang="en-US" dirty="0">
                <a:ea typeface="+mn-lt"/>
                <a:cs typeface="+mn-lt"/>
              </a:rPr>
              <a:t> </a:t>
            </a:r>
            <a:r>
              <a:rPr lang="en-US" dirty="0" err="1">
                <a:ea typeface="+mn-lt"/>
                <a:cs typeface="+mn-lt"/>
              </a:rPr>
              <a:t>grønn</a:t>
            </a:r>
            <a:r>
              <a:rPr lang="en-US" dirty="0">
                <a:ea typeface="+mn-lt"/>
                <a:cs typeface="+mn-lt"/>
              </a:rPr>
              <a:t> shipping, </a:t>
            </a:r>
            <a:r>
              <a:rPr lang="en-US" dirty="0" err="1">
                <a:ea typeface="+mn-lt"/>
                <a:cs typeface="+mn-lt"/>
              </a:rPr>
              <a:t>industri</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energi</a:t>
            </a:r>
            <a:endParaRPr lang="en-US"/>
          </a:p>
          <a:p>
            <a:pPr marL="0" indent="0">
              <a:buNone/>
            </a:pPr>
            <a:r>
              <a:rPr lang="en-US" b="1" err="1">
                <a:ea typeface="+mn-lt"/>
                <a:cs typeface="+mn-lt"/>
              </a:rPr>
              <a:t>Finansiell</a:t>
            </a:r>
            <a:r>
              <a:rPr lang="en-US" b="1" dirty="0">
                <a:ea typeface="+mn-lt"/>
                <a:cs typeface="+mn-lt"/>
              </a:rPr>
              <a:t> </a:t>
            </a:r>
            <a:r>
              <a:rPr lang="en-US" b="1" err="1">
                <a:ea typeface="+mn-lt"/>
                <a:cs typeface="+mn-lt"/>
              </a:rPr>
              <a:t>vurdering</a:t>
            </a:r>
            <a:r>
              <a:rPr lang="en-US" b="1" dirty="0">
                <a:ea typeface="+mn-lt"/>
                <a:cs typeface="+mn-lt"/>
              </a:rPr>
              <a:t>:</a:t>
            </a:r>
            <a:endParaRPr lang="en-US" b="1" dirty="0"/>
          </a:p>
          <a:p>
            <a:r>
              <a:rPr lang="en-US" dirty="0">
                <a:ea typeface="+mn-lt"/>
                <a:cs typeface="+mn-lt"/>
              </a:rPr>
              <a:t>Høy </a:t>
            </a:r>
            <a:r>
              <a:rPr lang="en-US" dirty="0" err="1">
                <a:ea typeface="+mn-lt"/>
                <a:cs typeface="+mn-lt"/>
              </a:rPr>
              <a:t>overgangsrisiko</a:t>
            </a:r>
            <a:r>
              <a:rPr lang="en-US" dirty="0">
                <a:ea typeface="+mn-lt"/>
                <a:cs typeface="+mn-lt"/>
              </a:rPr>
              <a:t> , men </a:t>
            </a:r>
            <a:r>
              <a:rPr lang="en-US" dirty="0" err="1">
                <a:ea typeface="+mn-lt"/>
                <a:cs typeface="+mn-lt"/>
              </a:rPr>
              <a:t>også</a:t>
            </a:r>
            <a:r>
              <a:rPr lang="en-US" dirty="0">
                <a:ea typeface="+mn-lt"/>
                <a:cs typeface="+mn-lt"/>
              </a:rPr>
              <a:t> </a:t>
            </a:r>
            <a:r>
              <a:rPr lang="en-US" dirty="0" err="1">
                <a:ea typeface="+mn-lt"/>
                <a:cs typeface="+mn-lt"/>
              </a:rPr>
              <a:t>mulighet</a:t>
            </a:r>
            <a:r>
              <a:rPr lang="en-US" dirty="0">
                <a:ea typeface="+mn-lt"/>
                <a:cs typeface="+mn-lt"/>
              </a:rPr>
              <a:t> for </a:t>
            </a:r>
            <a:r>
              <a:rPr lang="en-US" dirty="0" err="1">
                <a:ea typeface="+mn-lt"/>
                <a:cs typeface="+mn-lt"/>
              </a:rPr>
              <a:t>vekst</a:t>
            </a:r>
            <a:r>
              <a:rPr lang="en-US" dirty="0">
                <a:ea typeface="+mn-lt"/>
                <a:cs typeface="+mn-lt"/>
              </a:rPr>
              <a:t>.</a:t>
            </a:r>
            <a:endParaRPr lang="en-US" dirty="0" err="1"/>
          </a:p>
          <a:p>
            <a:endParaRPr lang="en-US" dirty="0"/>
          </a:p>
        </p:txBody>
      </p:sp>
    </p:spTree>
    <p:extLst>
      <p:ext uri="{BB962C8B-B14F-4D97-AF65-F5344CB8AC3E}">
        <p14:creationId xmlns:p14="http://schemas.microsoft.com/office/powerpoint/2010/main" val="206542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4189D-16E7-6576-6B68-BE1DB028E19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3539120-F443-B242-97BD-79B2A2086C40}"/>
              </a:ext>
            </a:extLst>
          </p:cNvPr>
          <p:cNvSpPr>
            <a:spLocks noGrp="1"/>
          </p:cNvSpPr>
          <p:nvPr>
            <p:ph type="title"/>
          </p:nvPr>
        </p:nvSpPr>
        <p:spPr/>
        <p:txBody>
          <a:bodyPr>
            <a:normAutofit/>
          </a:bodyPr>
          <a:lstStyle/>
          <a:p>
            <a:pPr algn="ctr"/>
            <a:r>
              <a:rPr lang="nb-NO" sz="5400">
                <a:solidFill>
                  <a:srgbClr val="003E7E"/>
                </a:solidFill>
                <a:ea typeface="+mj-lt"/>
                <a:cs typeface="+mj-lt"/>
              </a:rPr>
              <a:t>Hva er risikofaktorene? </a:t>
            </a:r>
            <a:endParaRPr lang="nb-NO"/>
          </a:p>
          <a:p>
            <a:endParaRPr lang="nb-NO"/>
          </a:p>
        </p:txBody>
      </p:sp>
      <p:sp>
        <p:nvSpPr>
          <p:cNvPr id="3" name="Plassholder for innhold 2">
            <a:extLst>
              <a:ext uri="{FF2B5EF4-FFF2-40B4-BE49-F238E27FC236}">
                <a16:creationId xmlns:a16="http://schemas.microsoft.com/office/drawing/2014/main" id="{3A044A80-8AA9-A3C8-25CD-2B314CC0E8FC}"/>
              </a:ext>
            </a:extLst>
          </p:cNvPr>
          <p:cNvSpPr>
            <a:spLocks noGrp="1"/>
          </p:cNvSpPr>
          <p:nvPr>
            <p:ph idx="1"/>
          </p:nvPr>
        </p:nvSpPr>
        <p:spPr/>
        <p:txBody>
          <a:bodyPr vert="horz" lIns="91440" tIns="45720" rIns="91440" bIns="45720" rtlCol="0" anchor="t">
            <a:normAutofit lnSpcReduction="10000"/>
          </a:bodyPr>
          <a:lstStyle/>
          <a:p>
            <a:pPr>
              <a:buFont typeface="Arial"/>
              <a:buChar char="•"/>
            </a:pPr>
            <a:r>
              <a:rPr lang="nb-NO" sz="2400" b="1">
                <a:ea typeface="+mn-lt"/>
                <a:cs typeface="+mn-lt"/>
              </a:rPr>
              <a:t>Råvarepriser:</a:t>
            </a:r>
            <a:r>
              <a:rPr lang="nb-NO" sz="2400">
                <a:ea typeface="+mn-lt"/>
                <a:cs typeface="+mn-lt"/>
              </a:rPr>
              <a:t> Store svingninger i gass- og energipriser påvirker kostnadene ved gjødselproduksjon.</a:t>
            </a:r>
            <a:endParaRPr lang="nb-NO"/>
          </a:p>
          <a:p>
            <a:pPr>
              <a:buFont typeface="Arial"/>
              <a:buChar char="•"/>
            </a:pPr>
            <a:r>
              <a:rPr lang="nb-NO" sz="2400" b="1">
                <a:ea typeface="+mn-lt"/>
                <a:cs typeface="+mn-lt"/>
              </a:rPr>
              <a:t>Markedspriser på gjødsel:</a:t>
            </a:r>
            <a:r>
              <a:rPr lang="nb-NO" sz="2400">
                <a:ea typeface="+mn-lt"/>
                <a:cs typeface="+mn-lt"/>
              </a:rPr>
              <a:t> Etterspørsel og priser på mineralgjødsel kan variere mye med landbrukskonjunkturer og matvarepriser.</a:t>
            </a:r>
            <a:endParaRPr lang="nb-NO"/>
          </a:p>
          <a:p>
            <a:pPr>
              <a:buFont typeface="Arial"/>
              <a:buChar char="•"/>
            </a:pPr>
            <a:r>
              <a:rPr lang="nb-NO" sz="2400" b="1">
                <a:ea typeface="+mn-lt"/>
                <a:cs typeface="+mn-lt"/>
              </a:rPr>
              <a:t>Reguleringer og klima:</a:t>
            </a:r>
            <a:r>
              <a:rPr lang="nb-NO" sz="2400">
                <a:ea typeface="+mn-lt"/>
                <a:cs typeface="+mn-lt"/>
              </a:rPr>
              <a:t> Strengere miljøkrav, utslippskostnader og klimapolitikk kan øke kostnader eller kreve nye investeringer.</a:t>
            </a:r>
            <a:endParaRPr lang="nb-NO"/>
          </a:p>
          <a:p>
            <a:pPr>
              <a:buFont typeface="Arial"/>
              <a:buChar char="•"/>
            </a:pPr>
            <a:r>
              <a:rPr lang="nb-NO" sz="2400" b="1">
                <a:ea typeface="+mn-lt"/>
                <a:cs typeface="+mn-lt"/>
              </a:rPr>
              <a:t>Geopolitisk risiko:</a:t>
            </a:r>
            <a:r>
              <a:rPr lang="nb-NO" sz="2400">
                <a:ea typeface="+mn-lt"/>
                <a:cs typeface="+mn-lt"/>
              </a:rPr>
              <a:t> Krig, handelshindringer og sanksjoner kan påvirke både tilgang på råvarer og markeder (f.eks. Russland/Ukraina).</a:t>
            </a:r>
            <a:endParaRPr lang="nb-NO"/>
          </a:p>
          <a:p>
            <a:pPr>
              <a:buFont typeface="Arial"/>
              <a:buChar char="•"/>
            </a:pPr>
            <a:r>
              <a:rPr lang="nb-NO" sz="2400" b="1">
                <a:ea typeface="+mn-lt"/>
                <a:cs typeface="+mn-lt"/>
              </a:rPr>
              <a:t>Konkurranse:</a:t>
            </a:r>
            <a:r>
              <a:rPr lang="nb-NO" sz="2400">
                <a:ea typeface="+mn-lt"/>
                <a:cs typeface="+mn-lt"/>
              </a:rPr>
              <a:t> Global konkurranse fra andre gjødselprodusenter kan presse marginene.</a:t>
            </a:r>
            <a:endParaRPr lang="nb-NO"/>
          </a:p>
          <a:p>
            <a:pPr>
              <a:buFont typeface="Arial"/>
              <a:buChar char="•"/>
            </a:pPr>
            <a:r>
              <a:rPr lang="nb-NO" sz="2400" b="1">
                <a:ea typeface="+mn-lt"/>
                <a:cs typeface="+mn-lt"/>
              </a:rPr>
              <a:t>Valutarisiko:</a:t>
            </a:r>
            <a:r>
              <a:rPr lang="nb-NO" sz="2400">
                <a:ea typeface="+mn-lt"/>
                <a:cs typeface="+mn-lt"/>
              </a:rPr>
              <a:t> Yara handler i mange valutaer, mens regnskapet rapporteres i USD. Endringer i valutakurser kan gi utslag.</a:t>
            </a:r>
            <a:endParaRPr lang="nb-NO"/>
          </a:p>
          <a:p>
            <a:pPr marL="0" indent="0">
              <a:buNone/>
            </a:pPr>
            <a:endParaRPr lang="nb-NO" sz="2400"/>
          </a:p>
          <a:p>
            <a:endParaRPr lang="nb-NO"/>
          </a:p>
          <a:p>
            <a:endParaRPr lang="nb-NO"/>
          </a:p>
          <a:p>
            <a:endParaRPr lang="nb-NO"/>
          </a:p>
          <a:p>
            <a:endParaRPr lang="nb-NO"/>
          </a:p>
        </p:txBody>
      </p:sp>
    </p:spTree>
    <p:extLst>
      <p:ext uri="{BB962C8B-B14F-4D97-AF65-F5344CB8AC3E}">
        <p14:creationId xmlns:p14="http://schemas.microsoft.com/office/powerpoint/2010/main" val="2912673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123A-BFCC-95EF-F382-1BBCF9357B95}"/>
              </a:ext>
            </a:extLst>
          </p:cNvPr>
          <p:cNvSpPr>
            <a:spLocks noGrp="1"/>
          </p:cNvSpPr>
          <p:nvPr>
            <p:ph type="title"/>
          </p:nvPr>
        </p:nvSpPr>
        <p:spPr/>
        <p:txBody>
          <a:bodyPr/>
          <a:lstStyle/>
          <a:p>
            <a:r>
              <a:rPr lang="en-US" dirty="0" err="1">
                <a:ea typeface="+mj-lt"/>
                <a:cs typeface="+mj-lt"/>
              </a:rPr>
              <a:t>Ansvarsrisiko</a:t>
            </a:r>
            <a:r>
              <a:rPr lang="en-US" dirty="0">
                <a:ea typeface="+mj-lt"/>
                <a:cs typeface="+mj-lt"/>
              </a:rPr>
              <a:t> for Yara</a:t>
            </a:r>
            <a:endParaRPr lang="en-US" dirty="0"/>
          </a:p>
        </p:txBody>
      </p:sp>
      <p:sp>
        <p:nvSpPr>
          <p:cNvPr id="3" name="Content Placeholder 2">
            <a:extLst>
              <a:ext uri="{FF2B5EF4-FFF2-40B4-BE49-F238E27FC236}">
                <a16:creationId xmlns:a16="http://schemas.microsoft.com/office/drawing/2014/main" id="{B7038DC5-7C31-3E95-AD04-9072B88F526E}"/>
              </a:ext>
            </a:extLst>
          </p:cNvPr>
          <p:cNvSpPr>
            <a:spLocks noGrp="1"/>
          </p:cNvSpPr>
          <p:nvPr>
            <p:ph idx="1"/>
          </p:nvPr>
        </p:nvSpPr>
        <p:spPr/>
        <p:txBody>
          <a:bodyPr vert="horz" lIns="91440" tIns="45720" rIns="91440" bIns="45720" rtlCol="0" anchor="t">
            <a:noAutofit/>
          </a:bodyPr>
          <a:lstStyle/>
          <a:p>
            <a:pPr marL="0" indent="0">
              <a:buNone/>
            </a:pPr>
            <a:r>
              <a:rPr lang="en-US" sz="2400" b="1" dirty="0" err="1">
                <a:ea typeface="+mn-lt"/>
                <a:cs typeface="+mn-lt"/>
              </a:rPr>
              <a:t>Mulige</a:t>
            </a:r>
            <a:r>
              <a:rPr lang="en-US" sz="2400" b="1" dirty="0">
                <a:ea typeface="+mn-lt"/>
                <a:cs typeface="+mn-lt"/>
              </a:rPr>
              <a:t> </a:t>
            </a:r>
            <a:r>
              <a:rPr lang="en-US" sz="2400" b="1" dirty="0" err="1">
                <a:ea typeface="+mn-lt"/>
                <a:cs typeface="+mn-lt"/>
              </a:rPr>
              <a:t>ansvarskilder</a:t>
            </a:r>
            <a:r>
              <a:rPr lang="en-US" sz="2400" b="1" dirty="0">
                <a:ea typeface="+mn-lt"/>
                <a:cs typeface="+mn-lt"/>
              </a:rPr>
              <a:t>:</a:t>
            </a:r>
            <a:endParaRPr lang="en-US" sz="2400" b="1" dirty="0"/>
          </a:p>
          <a:p>
            <a:r>
              <a:rPr lang="en-US" sz="2400" err="1">
                <a:ea typeface="+mn-lt"/>
                <a:cs typeface="+mn-lt"/>
              </a:rPr>
              <a:t>Erstatningskrav</a:t>
            </a:r>
            <a:r>
              <a:rPr lang="en-US" sz="2400" dirty="0">
                <a:ea typeface="+mn-lt"/>
                <a:cs typeface="+mn-lt"/>
              </a:rPr>
              <a:t> </a:t>
            </a:r>
            <a:r>
              <a:rPr lang="en-US" sz="2400" err="1">
                <a:ea typeface="+mn-lt"/>
                <a:cs typeface="+mn-lt"/>
              </a:rPr>
              <a:t>fra</a:t>
            </a:r>
            <a:r>
              <a:rPr lang="en-US" sz="2400" dirty="0">
                <a:ea typeface="+mn-lt"/>
                <a:cs typeface="+mn-lt"/>
              </a:rPr>
              <a:t> </a:t>
            </a:r>
            <a:r>
              <a:rPr lang="en-US" sz="2400" err="1">
                <a:ea typeface="+mn-lt"/>
                <a:cs typeface="+mn-lt"/>
              </a:rPr>
              <a:t>miljøskader</a:t>
            </a:r>
            <a:r>
              <a:rPr lang="en-US" sz="2400" dirty="0">
                <a:ea typeface="+mn-lt"/>
                <a:cs typeface="+mn-lt"/>
              </a:rPr>
              <a:t> </a:t>
            </a:r>
            <a:r>
              <a:rPr lang="en-US" sz="2400" err="1">
                <a:ea typeface="+mn-lt"/>
                <a:cs typeface="+mn-lt"/>
              </a:rPr>
              <a:t>relatert</a:t>
            </a:r>
            <a:r>
              <a:rPr lang="en-US" sz="2400" dirty="0">
                <a:ea typeface="+mn-lt"/>
                <a:cs typeface="+mn-lt"/>
              </a:rPr>
              <a:t> </a:t>
            </a:r>
            <a:r>
              <a:rPr lang="en-US" sz="2400" err="1">
                <a:ea typeface="+mn-lt"/>
                <a:cs typeface="+mn-lt"/>
              </a:rPr>
              <a:t>til</a:t>
            </a:r>
            <a:r>
              <a:rPr lang="en-US" sz="2400" dirty="0">
                <a:ea typeface="+mn-lt"/>
                <a:cs typeface="+mn-lt"/>
              </a:rPr>
              <a:t> </a:t>
            </a:r>
            <a:r>
              <a:rPr lang="en-US" sz="2400" err="1">
                <a:ea typeface="+mn-lt"/>
                <a:cs typeface="+mn-lt"/>
              </a:rPr>
              <a:t>produksjon</a:t>
            </a:r>
            <a:r>
              <a:rPr lang="en-US" sz="2400" dirty="0">
                <a:ea typeface="+mn-lt"/>
                <a:cs typeface="+mn-lt"/>
              </a:rPr>
              <a:t> </a:t>
            </a:r>
            <a:r>
              <a:rPr lang="en-US" sz="2400" err="1">
                <a:ea typeface="+mn-lt"/>
                <a:cs typeface="+mn-lt"/>
              </a:rPr>
              <a:t>eller</a:t>
            </a:r>
            <a:r>
              <a:rPr lang="en-US" sz="2400" dirty="0">
                <a:ea typeface="+mn-lt"/>
                <a:cs typeface="+mn-lt"/>
              </a:rPr>
              <a:t> </a:t>
            </a:r>
            <a:r>
              <a:rPr lang="en-US" sz="2400" err="1">
                <a:ea typeface="+mn-lt"/>
                <a:cs typeface="+mn-lt"/>
              </a:rPr>
              <a:t>utslipp</a:t>
            </a:r>
            <a:endParaRPr lang="en-US" sz="2400" dirty="0"/>
          </a:p>
          <a:p>
            <a:r>
              <a:rPr lang="en-US" sz="2400" dirty="0" err="1">
                <a:ea typeface="+mn-lt"/>
                <a:cs typeface="+mn-lt"/>
              </a:rPr>
              <a:t>Investorer</a:t>
            </a:r>
            <a:r>
              <a:rPr lang="en-US" sz="2400" dirty="0">
                <a:ea typeface="+mn-lt"/>
                <a:cs typeface="+mn-lt"/>
              </a:rPr>
              <a:t> </a:t>
            </a:r>
            <a:r>
              <a:rPr lang="en-US" sz="2400" dirty="0" err="1">
                <a:ea typeface="+mn-lt"/>
                <a:cs typeface="+mn-lt"/>
              </a:rPr>
              <a:t>og</a:t>
            </a:r>
            <a:r>
              <a:rPr lang="en-US" sz="2400" dirty="0">
                <a:ea typeface="+mn-lt"/>
                <a:cs typeface="+mn-lt"/>
              </a:rPr>
              <a:t> </a:t>
            </a:r>
            <a:r>
              <a:rPr lang="en-US" sz="2400" dirty="0" err="1">
                <a:ea typeface="+mn-lt"/>
                <a:cs typeface="+mn-lt"/>
              </a:rPr>
              <a:t>myndigheter</a:t>
            </a:r>
            <a:r>
              <a:rPr lang="en-US" sz="2400" dirty="0">
                <a:ea typeface="+mn-lt"/>
                <a:cs typeface="+mn-lt"/>
              </a:rPr>
              <a:t> stiller </a:t>
            </a:r>
            <a:r>
              <a:rPr lang="en-US" sz="2400" dirty="0" err="1">
                <a:ea typeface="+mn-lt"/>
                <a:cs typeface="+mn-lt"/>
              </a:rPr>
              <a:t>sterkere</a:t>
            </a:r>
            <a:r>
              <a:rPr lang="en-US" sz="2400" dirty="0">
                <a:ea typeface="+mn-lt"/>
                <a:cs typeface="+mn-lt"/>
              </a:rPr>
              <a:t> </a:t>
            </a:r>
            <a:r>
              <a:rPr lang="en-US" sz="2400" dirty="0" err="1">
                <a:ea typeface="+mn-lt"/>
                <a:cs typeface="+mn-lt"/>
              </a:rPr>
              <a:t>krav</a:t>
            </a:r>
            <a:r>
              <a:rPr lang="en-US" sz="2400" dirty="0">
                <a:ea typeface="+mn-lt"/>
                <a:cs typeface="+mn-lt"/>
              </a:rPr>
              <a:t>, </a:t>
            </a:r>
            <a:r>
              <a:rPr lang="en-US" sz="2400" dirty="0" err="1">
                <a:ea typeface="+mn-lt"/>
                <a:cs typeface="+mn-lt"/>
              </a:rPr>
              <a:t>som</a:t>
            </a:r>
            <a:r>
              <a:rPr lang="en-US" sz="2400" dirty="0">
                <a:ea typeface="+mn-lt"/>
                <a:cs typeface="+mn-lt"/>
              </a:rPr>
              <a:t> </a:t>
            </a:r>
            <a:r>
              <a:rPr lang="en-US" sz="2400" dirty="0" err="1">
                <a:ea typeface="+mn-lt"/>
                <a:cs typeface="+mn-lt"/>
              </a:rPr>
              <a:t>kan</a:t>
            </a:r>
            <a:r>
              <a:rPr lang="en-US" sz="2400" dirty="0">
                <a:ea typeface="+mn-lt"/>
                <a:cs typeface="+mn-lt"/>
              </a:rPr>
              <a:t> </a:t>
            </a:r>
            <a:r>
              <a:rPr lang="en-US" sz="2400" dirty="0" err="1">
                <a:ea typeface="+mn-lt"/>
                <a:cs typeface="+mn-lt"/>
              </a:rPr>
              <a:t>gi</a:t>
            </a:r>
            <a:r>
              <a:rPr lang="en-US" sz="2400" dirty="0">
                <a:ea typeface="+mn-lt"/>
                <a:cs typeface="+mn-lt"/>
              </a:rPr>
              <a:t> </a:t>
            </a:r>
            <a:r>
              <a:rPr lang="en-US" sz="2400" dirty="0" err="1">
                <a:ea typeface="+mn-lt"/>
                <a:cs typeface="+mn-lt"/>
              </a:rPr>
              <a:t>risiko</a:t>
            </a:r>
            <a:r>
              <a:rPr lang="en-US" sz="2400" dirty="0">
                <a:ea typeface="+mn-lt"/>
                <a:cs typeface="+mn-lt"/>
              </a:rPr>
              <a:t> for </a:t>
            </a:r>
            <a:r>
              <a:rPr lang="en-US" sz="2400" dirty="0" err="1">
                <a:ea typeface="+mn-lt"/>
                <a:cs typeface="+mn-lt"/>
              </a:rPr>
              <a:t>bøter</a:t>
            </a:r>
            <a:r>
              <a:rPr lang="en-US" sz="2400" dirty="0">
                <a:ea typeface="+mn-lt"/>
                <a:cs typeface="+mn-lt"/>
              </a:rPr>
              <a:t>, </a:t>
            </a:r>
            <a:r>
              <a:rPr lang="en-US" sz="2400" dirty="0" err="1">
                <a:ea typeface="+mn-lt"/>
                <a:cs typeface="+mn-lt"/>
              </a:rPr>
              <a:t>sanksjoner</a:t>
            </a:r>
            <a:r>
              <a:rPr lang="en-US" sz="2400" dirty="0">
                <a:ea typeface="+mn-lt"/>
                <a:cs typeface="+mn-lt"/>
              </a:rPr>
              <a:t> </a:t>
            </a:r>
            <a:r>
              <a:rPr lang="en-US" sz="2400" dirty="0" err="1">
                <a:ea typeface="+mn-lt"/>
                <a:cs typeface="+mn-lt"/>
              </a:rPr>
              <a:t>og</a:t>
            </a:r>
            <a:r>
              <a:rPr lang="en-US" sz="2400" dirty="0">
                <a:ea typeface="+mn-lt"/>
                <a:cs typeface="+mn-lt"/>
              </a:rPr>
              <a:t> </a:t>
            </a:r>
            <a:r>
              <a:rPr lang="en-US" sz="2400" dirty="0" err="1">
                <a:ea typeface="+mn-lt"/>
                <a:cs typeface="+mn-lt"/>
              </a:rPr>
              <a:t>omdømmetap</a:t>
            </a:r>
            <a:endParaRPr lang="en-US" sz="2400" dirty="0"/>
          </a:p>
          <a:p>
            <a:r>
              <a:rPr lang="en-US" sz="2400" dirty="0" err="1">
                <a:ea typeface="+mn-lt"/>
                <a:cs typeface="+mn-lt"/>
              </a:rPr>
              <a:t>Samfunnet</a:t>
            </a:r>
            <a:r>
              <a:rPr lang="en-US" sz="2400" dirty="0">
                <a:ea typeface="+mn-lt"/>
                <a:cs typeface="+mn-lt"/>
              </a:rPr>
              <a:t> </a:t>
            </a:r>
            <a:r>
              <a:rPr lang="en-US" sz="2400" dirty="0" err="1">
                <a:ea typeface="+mn-lt"/>
                <a:cs typeface="+mn-lt"/>
              </a:rPr>
              <a:t>kan</a:t>
            </a:r>
            <a:r>
              <a:rPr lang="en-US" sz="2400" dirty="0">
                <a:ea typeface="+mn-lt"/>
                <a:cs typeface="+mn-lt"/>
              </a:rPr>
              <a:t> </a:t>
            </a:r>
            <a:r>
              <a:rPr lang="en-US" sz="2400" dirty="0" err="1">
                <a:ea typeface="+mn-lt"/>
                <a:cs typeface="+mn-lt"/>
              </a:rPr>
              <a:t>stille</a:t>
            </a:r>
            <a:r>
              <a:rPr lang="en-US" sz="2400" dirty="0">
                <a:ea typeface="+mn-lt"/>
                <a:cs typeface="+mn-lt"/>
              </a:rPr>
              <a:t> </a:t>
            </a:r>
            <a:r>
              <a:rPr lang="en-US" sz="2400" dirty="0" err="1">
                <a:ea typeface="+mn-lt"/>
                <a:cs typeface="+mn-lt"/>
              </a:rPr>
              <a:t>spørsmål</a:t>
            </a:r>
            <a:r>
              <a:rPr lang="en-US" sz="2400" dirty="0">
                <a:ea typeface="+mn-lt"/>
                <a:cs typeface="+mn-lt"/>
              </a:rPr>
              <a:t> </a:t>
            </a:r>
            <a:r>
              <a:rPr lang="en-US" sz="2400" dirty="0" err="1">
                <a:ea typeface="+mn-lt"/>
                <a:cs typeface="+mn-lt"/>
              </a:rPr>
              <a:t>ved</a:t>
            </a:r>
            <a:r>
              <a:rPr lang="en-US" sz="2400" dirty="0">
                <a:ea typeface="+mn-lt"/>
                <a:cs typeface="+mn-lt"/>
              </a:rPr>
              <a:t> CO₂-</a:t>
            </a:r>
            <a:r>
              <a:rPr lang="en-US" sz="2400" dirty="0" err="1">
                <a:ea typeface="+mn-lt"/>
                <a:cs typeface="+mn-lt"/>
              </a:rPr>
              <a:t>intensitet</a:t>
            </a:r>
            <a:r>
              <a:rPr lang="en-US" sz="2400" dirty="0">
                <a:ea typeface="+mn-lt"/>
                <a:cs typeface="+mn-lt"/>
              </a:rPr>
              <a:t> </a:t>
            </a:r>
            <a:r>
              <a:rPr lang="en-US" sz="2400" dirty="0" err="1">
                <a:ea typeface="+mn-lt"/>
                <a:cs typeface="+mn-lt"/>
              </a:rPr>
              <a:t>i</a:t>
            </a:r>
            <a:r>
              <a:rPr lang="en-US" sz="2400" dirty="0">
                <a:ea typeface="+mn-lt"/>
                <a:cs typeface="+mn-lt"/>
              </a:rPr>
              <a:t> </a:t>
            </a:r>
            <a:r>
              <a:rPr lang="en-US" sz="2400" dirty="0" err="1">
                <a:ea typeface="+mn-lt"/>
                <a:cs typeface="+mn-lt"/>
              </a:rPr>
              <a:t>gjødsel</a:t>
            </a:r>
            <a:r>
              <a:rPr lang="en-US" sz="2400" dirty="0">
                <a:ea typeface="+mn-lt"/>
                <a:cs typeface="+mn-lt"/>
              </a:rPr>
              <a:t> </a:t>
            </a:r>
            <a:r>
              <a:rPr lang="en-US" sz="2400" dirty="0" err="1">
                <a:ea typeface="+mn-lt"/>
                <a:cs typeface="+mn-lt"/>
              </a:rPr>
              <a:t>og</a:t>
            </a:r>
            <a:r>
              <a:rPr lang="en-US" sz="2400" dirty="0">
                <a:ea typeface="+mn-lt"/>
                <a:cs typeface="+mn-lt"/>
              </a:rPr>
              <a:t> </a:t>
            </a:r>
            <a:r>
              <a:rPr lang="en-US" sz="2400" dirty="0" err="1">
                <a:ea typeface="+mn-lt"/>
                <a:cs typeface="+mn-lt"/>
              </a:rPr>
              <a:t>produksjon</a:t>
            </a:r>
            <a:endParaRPr lang="en-US" sz="2400" dirty="0"/>
          </a:p>
          <a:p>
            <a:pPr marL="0" indent="0">
              <a:buNone/>
            </a:pPr>
            <a:r>
              <a:rPr lang="en-US" sz="2400" b="1" dirty="0" err="1">
                <a:ea typeface="+mn-lt"/>
                <a:cs typeface="+mn-lt"/>
              </a:rPr>
              <a:t>Reelle</a:t>
            </a:r>
            <a:r>
              <a:rPr lang="en-US" sz="2400" b="1" dirty="0">
                <a:ea typeface="+mn-lt"/>
                <a:cs typeface="+mn-lt"/>
              </a:rPr>
              <a:t> </a:t>
            </a:r>
            <a:r>
              <a:rPr lang="en-US" sz="2400" b="1" dirty="0" err="1">
                <a:ea typeface="+mn-lt"/>
                <a:cs typeface="+mn-lt"/>
              </a:rPr>
              <a:t>finansielle</a:t>
            </a:r>
            <a:r>
              <a:rPr lang="en-US" sz="2400" b="1" dirty="0">
                <a:ea typeface="+mn-lt"/>
                <a:cs typeface="+mn-lt"/>
              </a:rPr>
              <a:t> </a:t>
            </a:r>
            <a:r>
              <a:rPr lang="en-US" sz="2400" b="1" dirty="0" err="1">
                <a:ea typeface="+mn-lt"/>
                <a:cs typeface="+mn-lt"/>
              </a:rPr>
              <a:t>effekter</a:t>
            </a:r>
            <a:r>
              <a:rPr lang="en-US" sz="2400" b="1" dirty="0">
                <a:ea typeface="+mn-lt"/>
                <a:cs typeface="+mn-lt"/>
              </a:rPr>
              <a:t>:</a:t>
            </a:r>
            <a:endParaRPr lang="en-US" sz="2400" b="1" dirty="0"/>
          </a:p>
          <a:p>
            <a:r>
              <a:rPr lang="en-US" sz="2400" dirty="0" err="1">
                <a:ea typeface="+mn-lt"/>
                <a:cs typeface="+mn-lt"/>
              </a:rPr>
              <a:t>Rettskostnader</a:t>
            </a:r>
            <a:r>
              <a:rPr lang="en-US" sz="2400" dirty="0">
                <a:ea typeface="+mn-lt"/>
                <a:cs typeface="+mn-lt"/>
              </a:rPr>
              <a:t> </a:t>
            </a:r>
            <a:r>
              <a:rPr lang="en-US" sz="2400" dirty="0" err="1">
                <a:ea typeface="+mn-lt"/>
                <a:cs typeface="+mn-lt"/>
              </a:rPr>
              <a:t>og</a:t>
            </a:r>
            <a:r>
              <a:rPr lang="en-US" sz="2400" dirty="0">
                <a:ea typeface="+mn-lt"/>
                <a:cs typeface="+mn-lt"/>
              </a:rPr>
              <a:t> </a:t>
            </a:r>
            <a:r>
              <a:rPr lang="en-US" sz="2400" dirty="0" err="1">
                <a:ea typeface="+mn-lt"/>
                <a:cs typeface="+mn-lt"/>
              </a:rPr>
              <a:t>bøter</a:t>
            </a:r>
            <a:r>
              <a:rPr lang="en-US" sz="2400" dirty="0">
                <a:ea typeface="+mn-lt"/>
                <a:cs typeface="+mn-lt"/>
              </a:rPr>
              <a:t> </a:t>
            </a:r>
            <a:r>
              <a:rPr lang="en-US" sz="2400" dirty="0" err="1">
                <a:ea typeface="+mn-lt"/>
                <a:cs typeface="+mn-lt"/>
              </a:rPr>
              <a:t>kan</a:t>
            </a:r>
            <a:r>
              <a:rPr lang="en-US" sz="2400" dirty="0">
                <a:ea typeface="+mn-lt"/>
                <a:cs typeface="+mn-lt"/>
              </a:rPr>
              <a:t> </a:t>
            </a:r>
            <a:r>
              <a:rPr lang="en-US" sz="2400" dirty="0" err="1">
                <a:ea typeface="+mn-lt"/>
                <a:cs typeface="+mn-lt"/>
              </a:rPr>
              <a:t>redusere</a:t>
            </a:r>
            <a:r>
              <a:rPr lang="en-US" sz="2400" dirty="0">
                <a:ea typeface="+mn-lt"/>
                <a:cs typeface="+mn-lt"/>
              </a:rPr>
              <a:t> </a:t>
            </a:r>
            <a:r>
              <a:rPr lang="en-US" sz="2400" dirty="0" err="1">
                <a:ea typeface="+mn-lt"/>
                <a:cs typeface="+mn-lt"/>
              </a:rPr>
              <a:t>marginer</a:t>
            </a:r>
            <a:endParaRPr lang="en-US" sz="2400" dirty="0" err="1"/>
          </a:p>
          <a:p>
            <a:r>
              <a:rPr lang="en-US" sz="2400" dirty="0" err="1">
                <a:ea typeface="+mn-lt"/>
                <a:cs typeface="+mn-lt"/>
              </a:rPr>
              <a:t>Omdømmerisiko</a:t>
            </a:r>
            <a:r>
              <a:rPr lang="en-US" sz="2400" dirty="0">
                <a:ea typeface="+mn-lt"/>
                <a:cs typeface="+mn-lt"/>
              </a:rPr>
              <a:t>, </a:t>
            </a:r>
            <a:r>
              <a:rPr lang="en-US" sz="2400" dirty="0" err="1">
                <a:ea typeface="+mn-lt"/>
                <a:cs typeface="+mn-lt"/>
              </a:rPr>
              <a:t>som</a:t>
            </a:r>
            <a:r>
              <a:rPr lang="en-US" sz="2400" dirty="0">
                <a:ea typeface="+mn-lt"/>
                <a:cs typeface="+mn-lt"/>
              </a:rPr>
              <a:t> </a:t>
            </a:r>
            <a:r>
              <a:rPr lang="en-US" sz="2400" dirty="0" err="1">
                <a:ea typeface="+mn-lt"/>
                <a:cs typeface="+mn-lt"/>
              </a:rPr>
              <a:t>påvirker</a:t>
            </a:r>
            <a:r>
              <a:rPr lang="en-US" sz="2400" dirty="0">
                <a:ea typeface="+mn-lt"/>
                <a:cs typeface="+mn-lt"/>
              </a:rPr>
              <a:t> </a:t>
            </a:r>
            <a:r>
              <a:rPr lang="en-US" sz="2400" dirty="0" err="1">
                <a:ea typeface="+mn-lt"/>
                <a:cs typeface="+mn-lt"/>
              </a:rPr>
              <a:t>finansiering</a:t>
            </a:r>
            <a:r>
              <a:rPr lang="en-US" sz="2400" dirty="0">
                <a:ea typeface="+mn-lt"/>
                <a:cs typeface="+mn-lt"/>
              </a:rPr>
              <a:t>, </a:t>
            </a:r>
            <a:r>
              <a:rPr lang="en-US" sz="2400" dirty="0" err="1">
                <a:ea typeface="+mn-lt"/>
                <a:cs typeface="+mn-lt"/>
              </a:rPr>
              <a:t>kunder</a:t>
            </a:r>
            <a:r>
              <a:rPr lang="en-US" sz="2400" dirty="0">
                <a:ea typeface="+mn-lt"/>
                <a:cs typeface="+mn-lt"/>
              </a:rPr>
              <a:t> </a:t>
            </a:r>
            <a:r>
              <a:rPr lang="en-US" sz="2400" dirty="0" err="1">
                <a:ea typeface="+mn-lt"/>
                <a:cs typeface="+mn-lt"/>
              </a:rPr>
              <a:t>og</a:t>
            </a:r>
            <a:r>
              <a:rPr lang="en-US" sz="2400" dirty="0">
                <a:ea typeface="+mn-lt"/>
                <a:cs typeface="+mn-lt"/>
              </a:rPr>
              <a:t> </a:t>
            </a:r>
            <a:r>
              <a:rPr lang="en-US" sz="2400" dirty="0" err="1">
                <a:ea typeface="+mn-lt"/>
                <a:cs typeface="+mn-lt"/>
              </a:rPr>
              <a:t>investortillit</a:t>
            </a:r>
            <a:endParaRPr lang="en-US" sz="2400" dirty="0" err="1"/>
          </a:p>
          <a:p>
            <a:r>
              <a:rPr lang="en-US" sz="2400" dirty="0" err="1">
                <a:ea typeface="+mn-lt"/>
                <a:cs typeface="+mn-lt"/>
              </a:rPr>
              <a:t>Transparenskrav</a:t>
            </a:r>
            <a:r>
              <a:rPr lang="en-US" sz="2400" dirty="0">
                <a:ea typeface="+mn-lt"/>
                <a:cs typeface="+mn-lt"/>
              </a:rPr>
              <a:t> (ESG-</a:t>
            </a:r>
            <a:r>
              <a:rPr lang="en-US" sz="2400" dirty="0" err="1">
                <a:ea typeface="+mn-lt"/>
                <a:cs typeface="+mn-lt"/>
              </a:rPr>
              <a:t>rapportering</a:t>
            </a:r>
            <a:r>
              <a:rPr lang="en-US" sz="2400" dirty="0">
                <a:ea typeface="+mn-lt"/>
                <a:cs typeface="+mn-lt"/>
              </a:rPr>
              <a:t>, EU-</a:t>
            </a:r>
            <a:r>
              <a:rPr lang="en-US" sz="2400" dirty="0" err="1">
                <a:ea typeface="+mn-lt"/>
                <a:cs typeface="+mn-lt"/>
              </a:rPr>
              <a:t>taksonomi</a:t>
            </a:r>
            <a:r>
              <a:rPr lang="en-US" sz="2400" dirty="0">
                <a:ea typeface="+mn-lt"/>
                <a:cs typeface="+mn-lt"/>
              </a:rPr>
              <a:t>) </a:t>
            </a:r>
            <a:r>
              <a:rPr lang="en-US" sz="2400" dirty="0" err="1">
                <a:ea typeface="+mn-lt"/>
                <a:cs typeface="+mn-lt"/>
              </a:rPr>
              <a:t>gjør</a:t>
            </a:r>
            <a:r>
              <a:rPr lang="en-US" sz="2400" dirty="0">
                <a:ea typeface="+mn-lt"/>
                <a:cs typeface="+mn-lt"/>
              </a:rPr>
              <a:t> </a:t>
            </a:r>
            <a:r>
              <a:rPr lang="en-US" sz="2400" dirty="0" err="1">
                <a:ea typeface="+mn-lt"/>
                <a:cs typeface="+mn-lt"/>
              </a:rPr>
              <a:t>feil</a:t>
            </a:r>
            <a:r>
              <a:rPr lang="en-US" sz="2400" dirty="0">
                <a:ea typeface="+mn-lt"/>
                <a:cs typeface="+mn-lt"/>
              </a:rPr>
              <a:t> </a:t>
            </a:r>
            <a:r>
              <a:rPr lang="en-US" sz="2400" dirty="0" err="1">
                <a:ea typeface="+mn-lt"/>
                <a:cs typeface="+mn-lt"/>
              </a:rPr>
              <a:t>dyrere</a:t>
            </a:r>
            <a:r>
              <a:rPr lang="en-US" sz="2400" dirty="0">
                <a:ea typeface="+mn-lt"/>
                <a:cs typeface="+mn-lt"/>
              </a:rPr>
              <a:t> </a:t>
            </a:r>
            <a:r>
              <a:rPr lang="en-US" sz="2400" dirty="0" err="1">
                <a:ea typeface="+mn-lt"/>
                <a:cs typeface="+mn-lt"/>
              </a:rPr>
              <a:t>enn</a:t>
            </a:r>
            <a:r>
              <a:rPr lang="en-US" sz="2400" dirty="0">
                <a:ea typeface="+mn-lt"/>
                <a:cs typeface="+mn-lt"/>
              </a:rPr>
              <a:t> </a:t>
            </a:r>
            <a:r>
              <a:rPr lang="en-US" sz="2400" dirty="0" err="1">
                <a:ea typeface="+mn-lt"/>
                <a:cs typeface="+mn-lt"/>
              </a:rPr>
              <a:t>før</a:t>
            </a:r>
            <a:br>
              <a:rPr lang="en-US" sz="2400" dirty="0"/>
            </a:br>
            <a:endParaRPr lang="en-US" sz="2400" dirty="0"/>
          </a:p>
          <a:p>
            <a:endParaRPr lang="en-US" sz="2400" dirty="0"/>
          </a:p>
        </p:txBody>
      </p:sp>
    </p:spTree>
    <p:extLst>
      <p:ext uri="{BB962C8B-B14F-4D97-AF65-F5344CB8AC3E}">
        <p14:creationId xmlns:p14="http://schemas.microsoft.com/office/powerpoint/2010/main" val="2641566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6107-4AD5-69D3-7B33-0B98E82BBF58}"/>
              </a:ext>
            </a:extLst>
          </p:cNvPr>
          <p:cNvSpPr>
            <a:spLocks noGrp="1"/>
          </p:cNvSpPr>
          <p:nvPr>
            <p:ph type="title"/>
          </p:nvPr>
        </p:nvSpPr>
        <p:spPr/>
        <p:txBody>
          <a:bodyPr/>
          <a:lstStyle/>
          <a:p>
            <a:r>
              <a:rPr lang="en-US" dirty="0"/>
              <a:t>Klima </a:t>
            </a:r>
            <a:r>
              <a:rPr lang="en-US" dirty="0" err="1"/>
              <a:t>risiko</a:t>
            </a:r>
            <a:r>
              <a:rPr lang="en-US" dirty="0"/>
              <a:t> for Yara, </a:t>
            </a:r>
            <a:r>
              <a:rPr lang="en-US" dirty="0" err="1"/>
              <a:t>oppsumering</a:t>
            </a:r>
          </a:p>
        </p:txBody>
      </p:sp>
      <p:sp>
        <p:nvSpPr>
          <p:cNvPr id="3" name="Content Placeholder 2">
            <a:extLst>
              <a:ext uri="{FF2B5EF4-FFF2-40B4-BE49-F238E27FC236}">
                <a16:creationId xmlns:a16="http://schemas.microsoft.com/office/drawing/2014/main" id="{86CFC195-94A3-24BE-93AE-8C584B4CAF2A}"/>
              </a:ext>
            </a:extLst>
          </p:cNvPr>
          <p:cNvSpPr>
            <a:spLocks noGrp="1"/>
          </p:cNvSpPr>
          <p:nvPr>
            <p:ph idx="1"/>
          </p:nvPr>
        </p:nvSpPr>
        <p:spPr/>
        <p:txBody>
          <a:bodyPr vert="horz" lIns="91440" tIns="45720" rIns="91440" bIns="45720" rtlCol="0" anchor="t">
            <a:normAutofit/>
          </a:bodyPr>
          <a:lstStyle/>
          <a:p>
            <a:r>
              <a:rPr lang="en-US" sz="2000" dirty="0" err="1">
                <a:ea typeface="+mn-lt"/>
                <a:cs typeface="+mn-lt"/>
              </a:rPr>
              <a:t>Klimarisiko</a:t>
            </a:r>
            <a:r>
              <a:rPr lang="en-US" sz="2000" dirty="0">
                <a:ea typeface="+mn-lt"/>
                <a:cs typeface="+mn-lt"/>
              </a:rPr>
              <a:t> for Yara er </a:t>
            </a:r>
            <a:r>
              <a:rPr lang="en-US" sz="2000" dirty="0" err="1">
                <a:ea typeface="+mn-lt"/>
                <a:cs typeface="+mn-lt"/>
              </a:rPr>
              <a:t>todelt</a:t>
            </a:r>
            <a:r>
              <a:rPr lang="en-US" sz="2000" dirty="0">
                <a:ea typeface="+mn-lt"/>
                <a:cs typeface="+mn-lt"/>
              </a:rPr>
              <a:t>: </a:t>
            </a:r>
            <a:r>
              <a:rPr lang="en-US" sz="2000" dirty="0" err="1">
                <a:ea typeface="+mn-lt"/>
                <a:cs typeface="+mn-lt"/>
              </a:rPr>
              <a:t>kortsiktig</a:t>
            </a:r>
            <a:r>
              <a:rPr lang="en-US" sz="2000" dirty="0">
                <a:ea typeface="+mn-lt"/>
                <a:cs typeface="+mn-lt"/>
              </a:rPr>
              <a:t> </a:t>
            </a:r>
            <a:r>
              <a:rPr lang="en-US" sz="2000" dirty="0" err="1">
                <a:ea typeface="+mn-lt"/>
                <a:cs typeface="+mn-lt"/>
              </a:rPr>
              <a:t>risiko</a:t>
            </a:r>
            <a:r>
              <a:rPr lang="en-US" sz="2000" dirty="0">
                <a:ea typeface="+mn-lt"/>
                <a:cs typeface="+mn-lt"/>
              </a:rPr>
              <a:t> </a:t>
            </a:r>
            <a:r>
              <a:rPr lang="en-US" sz="2000" dirty="0" err="1">
                <a:ea typeface="+mn-lt"/>
                <a:cs typeface="+mn-lt"/>
              </a:rPr>
              <a:t>gjennom</a:t>
            </a:r>
            <a:r>
              <a:rPr lang="en-US" sz="2000" dirty="0">
                <a:ea typeface="+mn-lt"/>
                <a:cs typeface="+mn-lt"/>
              </a:rPr>
              <a:t> </a:t>
            </a:r>
            <a:r>
              <a:rPr lang="en-US" sz="2000" dirty="0" err="1">
                <a:ea typeface="+mn-lt"/>
                <a:cs typeface="+mn-lt"/>
              </a:rPr>
              <a:t>reguleringer</a:t>
            </a:r>
            <a:r>
              <a:rPr lang="en-US" sz="2000" dirty="0">
                <a:ea typeface="+mn-lt"/>
                <a:cs typeface="+mn-lt"/>
              </a:rPr>
              <a:t> </a:t>
            </a:r>
            <a:r>
              <a:rPr lang="en-US" sz="2000" dirty="0" err="1">
                <a:ea typeface="+mn-lt"/>
                <a:cs typeface="+mn-lt"/>
              </a:rPr>
              <a:t>og</a:t>
            </a:r>
            <a:r>
              <a:rPr lang="en-US" sz="2000" dirty="0">
                <a:ea typeface="+mn-lt"/>
                <a:cs typeface="+mn-lt"/>
              </a:rPr>
              <a:t> </a:t>
            </a:r>
            <a:r>
              <a:rPr lang="en-US" sz="2000" dirty="0" err="1">
                <a:ea typeface="+mn-lt"/>
                <a:cs typeface="+mn-lt"/>
              </a:rPr>
              <a:t>kostnader</a:t>
            </a:r>
            <a:r>
              <a:rPr lang="en-US" sz="2000" dirty="0">
                <a:ea typeface="+mn-lt"/>
                <a:cs typeface="+mn-lt"/>
              </a:rPr>
              <a:t>, </a:t>
            </a:r>
            <a:r>
              <a:rPr lang="en-US" sz="2000" dirty="0" err="1">
                <a:ea typeface="+mn-lt"/>
                <a:cs typeface="+mn-lt"/>
              </a:rPr>
              <a:t>og</a:t>
            </a:r>
            <a:r>
              <a:rPr lang="en-US" sz="2000" dirty="0">
                <a:ea typeface="+mn-lt"/>
                <a:cs typeface="+mn-lt"/>
              </a:rPr>
              <a:t> </a:t>
            </a:r>
            <a:r>
              <a:rPr lang="en-US" sz="2000" dirty="0" err="1">
                <a:ea typeface="+mn-lt"/>
                <a:cs typeface="+mn-lt"/>
              </a:rPr>
              <a:t>langsiktig</a:t>
            </a:r>
            <a:r>
              <a:rPr lang="en-US" sz="2000" dirty="0">
                <a:ea typeface="+mn-lt"/>
                <a:cs typeface="+mn-lt"/>
              </a:rPr>
              <a:t> </a:t>
            </a:r>
            <a:r>
              <a:rPr lang="en-US" sz="2000" dirty="0" err="1">
                <a:ea typeface="+mn-lt"/>
                <a:cs typeface="+mn-lt"/>
              </a:rPr>
              <a:t>mulighet</a:t>
            </a:r>
            <a:r>
              <a:rPr lang="en-US" sz="2000" dirty="0">
                <a:ea typeface="+mn-lt"/>
                <a:cs typeface="+mn-lt"/>
              </a:rPr>
              <a:t> </a:t>
            </a:r>
            <a:r>
              <a:rPr lang="en-US" sz="2000" dirty="0" err="1">
                <a:ea typeface="+mn-lt"/>
                <a:cs typeface="+mn-lt"/>
              </a:rPr>
              <a:t>dersom</a:t>
            </a:r>
            <a:r>
              <a:rPr lang="en-US" sz="2000" dirty="0">
                <a:ea typeface="+mn-lt"/>
                <a:cs typeface="+mn-lt"/>
              </a:rPr>
              <a:t> </a:t>
            </a:r>
            <a:r>
              <a:rPr lang="en-US" sz="2000" dirty="0" err="1">
                <a:ea typeface="+mn-lt"/>
                <a:cs typeface="+mn-lt"/>
              </a:rPr>
              <a:t>selskapet</a:t>
            </a:r>
            <a:r>
              <a:rPr lang="en-US" sz="2000" dirty="0">
                <a:ea typeface="+mn-lt"/>
                <a:cs typeface="+mn-lt"/>
              </a:rPr>
              <a:t> </a:t>
            </a:r>
            <a:r>
              <a:rPr lang="en-US" sz="2000" dirty="0" err="1">
                <a:ea typeface="+mn-lt"/>
                <a:cs typeface="+mn-lt"/>
              </a:rPr>
              <a:t>klarer</a:t>
            </a:r>
            <a:r>
              <a:rPr lang="en-US" sz="2000" dirty="0">
                <a:ea typeface="+mn-lt"/>
                <a:cs typeface="+mn-lt"/>
              </a:rPr>
              <a:t> å </a:t>
            </a:r>
            <a:r>
              <a:rPr lang="en-US" sz="2000" dirty="0" err="1">
                <a:ea typeface="+mn-lt"/>
                <a:cs typeface="+mn-lt"/>
              </a:rPr>
              <a:t>kapitalisere</a:t>
            </a:r>
            <a:r>
              <a:rPr lang="en-US" sz="2000" dirty="0">
                <a:ea typeface="+mn-lt"/>
                <a:cs typeface="+mn-lt"/>
              </a:rPr>
              <a:t> </a:t>
            </a:r>
            <a:r>
              <a:rPr lang="en-US" sz="2000" dirty="0" err="1">
                <a:ea typeface="+mn-lt"/>
                <a:cs typeface="+mn-lt"/>
              </a:rPr>
              <a:t>på</a:t>
            </a:r>
            <a:r>
              <a:rPr lang="en-US" sz="2000" dirty="0">
                <a:ea typeface="+mn-lt"/>
                <a:cs typeface="+mn-lt"/>
              </a:rPr>
              <a:t> </a:t>
            </a:r>
            <a:r>
              <a:rPr lang="en-US" sz="2000" dirty="0" err="1">
                <a:ea typeface="+mn-lt"/>
                <a:cs typeface="+mn-lt"/>
              </a:rPr>
              <a:t>grønn</a:t>
            </a:r>
            <a:r>
              <a:rPr lang="en-US" sz="2000" dirty="0">
                <a:ea typeface="+mn-lt"/>
                <a:cs typeface="+mn-lt"/>
              </a:rPr>
              <a:t> </a:t>
            </a:r>
            <a:r>
              <a:rPr lang="en-US" sz="2000" dirty="0" err="1">
                <a:ea typeface="+mn-lt"/>
                <a:cs typeface="+mn-lt"/>
              </a:rPr>
              <a:t>ammoniakk</a:t>
            </a:r>
            <a:r>
              <a:rPr lang="en-US" sz="2000" dirty="0">
                <a:ea typeface="+mn-lt"/>
                <a:cs typeface="+mn-lt"/>
              </a:rPr>
              <a:t> </a:t>
            </a:r>
            <a:r>
              <a:rPr lang="en-US" sz="2000" dirty="0" err="1">
                <a:ea typeface="+mn-lt"/>
                <a:cs typeface="+mn-lt"/>
              </a:rPr>
              <a:t>og</a:t>
            </a:r>
            <a:r>
              <a:rPr lang="en-US" sz="2000" dirty="0">
                <a:ea typeface="+mn-lt"/>
                <a:cs typeface="+mn-lt"/>
              </a:rPr>
              <a:t> </a:t>
            </a:r>
            <a:r>
              <a:rPr lang="en-US" sz="2000" dirty="0" err="1">
                <a:ea typeface="+mn-lt"/>
                <a:cs typeface="+mn-lt"/>
              </a:rPr>
              <a:t>posisjonere</a:t>
            </a:r>
            <a:r>
              <a:rPr lang="en-US" sz="2000" dirty="0">
                <a:ea typeface="+mn-lt"/>
                <a:cs typeface="+mn-lt"/>
              </a:rPr>
              <a:t> seg </a:t>
            </a:r>
            <a:r>
              <a:rPr lang="en-US" sz="2000" dirty="0" err="1">
                <a:ea typeface="+mn-lt"/>
                <a:cs typeface="+mn-lt"/>
              </a:rPr>
              <a:t>i</a:t>
            </a:r>
            <a:r>
              <a:rPr lang="en-US" sz="2000" dirty="0">
                <a:ea typeface="+mn-lt"/>
                <a:cs typeface="+mn-lt"/>
              </a:rPr>
              <a:t> det </a:t>
            </a:r>
            <a:r>
              <a:rPr lang="en-US" sz="2000" dirty="0" err="1">
                <a:ea typeface="+mn-lt"/>
                <a:cs typeface="+mn-lt"/>
              </a:rPr>
              <a:t>fremtidige</a:t>
            </a:r>
            <a:r>
              <a:rPr lang="en-US" sz="2000" dirty="0">
                <a:ea typeface="+mn-lt"/>
                <a:cs typeface="+mn-lt"/>
              </a:rPr>
              <a:t> "</a:t>
            </a:r>
            <a:r>
              <a:rPr lang="en-US" sz="2000" dirty="0" err="1">
                <a:ea typeface="+mn-lt"/>
                <a:cs typeface="+mn-lt"/>
              </a:rPr>
              <a:t>nullutslipps-landbruket</a:t>
            </a:r>
            <a:r>
              <a:rPr lang="en-US" sz="2000" dirty="0">
                <a:ea typeface="+mn-lt"/>
                <a:cs typeface="+mn-lt"/>
              </a:rPr>
              <a:t>" </a:t>
            </a:r>
            <a:r>
              <a:rPr lang="en-US" sz="2000" dirty="0" err="1">
                <a:ea typeface="+mn-lt"/>
                <a:cs typeface="+mn-lt"/>
              </a:rPr>
              <a:t>som</a:t>
            </a:r>
            <a:r>
              <a:rPr lang="en-US" sz="2000" dirty="0">
                <a:ea typeface="+mn-lt"/>
                <a:cs typeface="+mn-lt"/>
              </a:rPr>
              <a:t> man </a:t>
            </a:r>
            <a:r>
              <a:rPr lang="en-US" sz="2000" dirty="0" err="1">
                <a:ea typeface="+mn-lt"/>
                <a:cs typeface="+mn-lt"/>
              </a:rPr>
              <a:t>prøver</a:t>
            </a:r>
            <a:r>
              <a:rPr lang="en-US" sz="2000" dirty="0">
                <a:ea typeface="+mn-lt"/>
                <a:cs typeface="+mn-lt"/>
              </a:rPr>
              <a:t> å </a:t>
            </a:r>
            <a:r>
              <a:rPr lang="en-US" sz="2000" dirty="0" err="1">
                <a:ea typeface="+mn-lt"/>
                <a:cs typeface="+mn-lt"/>
              </a:rPr>
              <a:t>oppnå</a:t>
            </a:r>
            <a:r>
              <a:rPr lang="en-US" sz="2000" dirty="0">
                <a:ea typeface="+mn-lt"/>
                <a:cs typeface="+mn-lt"/>
              </a:rPr>
              <a:t>.</a:t>
            </a:r>
            <a:endParaRPr lang="en-US" sz="2000"/>
          </a:p>
        </p:txBody>
      </p:sp>
    </p:spTree>
    <p:extLst>
      <p:ext uri="{BB962C8B-B14F-4D97-AF65-F5344CB8AC3E}">
        <p14:creationId xmlns:p14="http://schemas.microsoft.com/office/powerpoint/2010/main" val="113074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6DF45E-2F75-C45E-75A4-1DE429735BD6}"/>
              </a:ext>
            </a:extLst>
          </p:cNvPr>
          <p:cNvSpPr>
            <a:spLocks noGrp="1"/>
          </p:cNvSpPr>
          <p:nvPr>
            <p:ph type="title"/>
          </p:nvPr>
        </p:nvSpPr>
        <p:spPr/>
        <p:txBody>
          <a:bodyPr/>
          <a:lstStyle/>
          <a:p>
            <a:r>
              <a:rPr lang="nb-NO" sz="5400" b="1">
                <a:solidFill>
                  <a:srgbClr val="003E7E"/>
                </a:solidFill>
                <a:latin typeface="Arial"/>
                <a:cs typeface="Arial"/>
              </a:rPr>
              <a:t>Regnskap</a:t>
            </a:r>
            <a:endParaRPr lang="nb-NO"/>
          </a:p>
        </p:txBody>
      </p:sp>
      <p:sp>
        <p:nvSpPr>
          <p:cNvPr id="3" name="Plassholder for innhold 2">
            <a:extLst>
              <a:ext uri="{FF2B5EF4-FFF2-40B4-BE49-F238E27FC236}">
                <a16:creationId xmlns:a16="http://schemas.microsoft.com/office/drawing/2014/main" id="{9B300718-9FAC-123E-5E72-B305CC0C19F8}"/>
              </a:ext>
            </a:extLst>
          </p:cNvPr>
          <p:cNvSpPr>
            <a:spLocks noGrp="1"/>
          </p:cNvSpPr>
          <p:nvPr>
            <p:ph idx="1"/>
          </p:nvPr>
        </p:nvSpPr>
        <p:spPr/>
        <p:txBody>
          <a:bodyPr vert="horz" lIns="91440" tIns="45720" rIns="91440" bIns="45720" rtlCol="0" anchor="t">
            <a:normAutofit/>
          </a:bodyPr>
          <a:lstStyle/>
          <a:p>
            <a:r>
              <a:rPr lang="nb-NO">
                <a:ea typeface="+mn-lt"/>
                <a:cs typeface="+mn-lt"/>
              </a:rPr>
              <a:t>Tallene vi viser videre er hentet fra Yara sin kvartals- og halvårsrapport for 2Q 2025.</a:t>
            </a:r>
            <a:endParaRPr lang="nb-NO"/>
          </a:p>
        </p:txBody>
      </p:sp>
    </p:spTree>
    <p:extLst>
      <p:ext uri="{BB962C8B-B14F-4D97-AF65-F5344CB8AC3E}">
        <p14:creationId xmlns:p14="http://schemas.microsoft.com/office/powerpoint/2010/main" val="196752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F126B-DF6F-704E-9920-7DA82FFA348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61AF6C9-0E3E-AB2D-A3D8-8E704B1B0828}"/>
              </a:ext>
            </a:extLst>
          </p:cNvPr>
          <p:cNvSpPr>
            <a:spLocks noGrp="1"/>
          </p:cNvSpPr>
          <p:nvPr>
            <p:ph type="title"/>
          </p:nvPr>
        </p:nvSpPr>
        <p:spPr/>
        <p:txBody>
          <a:bodyPr/>
          <a:lstStyle/>
          <a:p>
            <a:r>
              <a:rPr lang="nb-NO" sz="5400" b="1">
                <a:solidFill>
                  <a:srgbClr val="003E7E"/>
                </a:solidFill>
                <a:latin typeface="Arial"/>
                <a:cs typeface="Arial"/>
              </a:rPr>
              <a:t>Regnskap: forenklet balanse</a:t>
            </a:r>
            <a:endParaRPr lang="nb-NO"/>
          </a:p>
        </p:txBody>
      </p:sp>
      <p:sp>
        <p:nvSpPr>
          <p:cNvPr id="3" name="Plassholder for innhold 2">
            <a:extLst>
              <a:ext uri="{FF2B5EF4-FFF2-40B4-BE49-F238E27FC236}">
                <a16:creationId xmlns:a16="http://schemas.microsoft.com/office/drawing/2014/main" id="{6B300785-F793-8542-EB48-4C67A60FF57D}"/>
              </a:ext>
            </a:extLst>
          </p:cNvPr>
          <p:cNvSpPr>
            <a:spLocks noGrp="1"/>
          </p:cNvSpPr>
          <p:nvPr>
            <p:ph idx="1"/>
          </p:nvPr>
        </p:nvSpPr>
        <p:spPr/>
        <p:txBody>
          <a:bodyPr vert="horz" lIns="91440" tIns="45720" rIns="91440" bIns="45720" rtlCol="0" anchor="t">
            <a:noAutofit/>
          </a:bodyPr>
          <a:lstStyle/>
          <a:p>
            <a:pPr marL="0" indent="0">
              <a:buNone/>
            </a:pPr>
            <a:endParaRPr lang="nb-NO" sz="1800"/>
          </a:p>
          <a:p>
            <a:pPr>
              <a:buFont typeface="Calibri" panose="020B0604020202020204" pitchFamily="34" charset="0"/>
              <a:buChar char="-"/>
            </a:pPr>
            <a:endParaRPr lang="nb-NO"/>
          </a:p>
        </p:txBody>
      </p:sp>
      <p:graphicFrame>
        <p:nvGraphicFramePr>
          <p:cNvPr id="6" name="Tabell 5">
            <a:extLst>
              <a:ext uri="{FF2B5EF4-FFF2-40B4-BE49-F238E27FC236}">
                <a16:creationId xmlns:a16="http://schemas.microsoft.com/office/drawing/2014/main" id="{14246817-4066-B3A9-7174-0454A1A2F8C5}"/>
              </a:ext>
            </a:extLst>
          </p:cNvPr>
          <p:cNvGraphicFramePr>
            <a:graphicFrameLocks noGrp="1"/>
          </p:cNvGraphicFramePr>
          <p:nvPr>
            <p:extLst>
              <p:ext uri="{D42A27DB-BD31-4B8C-83A1-F6EECF244321}">
                <p14:modId xmlns:p14="http://schemas.microsoft.com/office/powerpoint/2010/main" val="2355616998"/>
              </p:ext>
            </p:extLst>
          </p:nvPr>
        </p:nvGraphicFramePr>
        <p:xfrm>
          <a:off x="645583" y="1502833"/>
          <a:ext cx="11377082" cy="4998720"/>
        </p:xfrm>
        <a:graphic>
          <a:graphicData uri="http://schemas.openxmlformats.org/drawingml/2006/table">
            <a:tbl>
              <a:tblPr bandRow="1">
                <a:tableStyleId>{5C22544A-7EE6-4342-B048-85BDC9FD1C3A}</a:tableStyleId>
              </a:tblPr>
              <a:tblGrid>
                <a:gridCol w="5688541">
                  <a:extLst>
                    <a:ext uri="{9D8B030D-6E8A-4147-A177-3AD203B41FA5}">
                      <a16:colId xmlns:a16="http://schemas.microsoft.com/office/drawing/2014/main" val="2514889500"/>
                    </a:ext>
                  </a:extLst>
                </a:gridCol>
                <a:gridCol w="5688541">
                  <a:extLst>
                    <a:ext uri="{9D8B030D-6E8A-4147-A177-3AD203B41FA5}">
                      <a16:colId xmlns:a16="http://schemas.microsoft.com/office/drawing/2014/main" val="565298059"/>
                    </a:ext>
                  </a:extLst>
                </a:gridCol>
              </a:tblGrid>
              <a:tr h="256480">
                <a:tc>
                  <a:txBody>
                    <a:bodyPr/>
                    <a:lstStyle/>
                    <a:p>
                      <a:pPr rtl="0" fontAlgn="b">
                        <a:buNone/>
                      </a:pPr>
                      <a:r>
                        <a:rPr lang="nb-NO" b="1">
                          <a:effectLst/>
                        </a:rPr>
                        <a:t>Forenklet balanse – Yara 2Q 2025 (USD mill.)</a:t>
                      </a: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2360902750"/>
                  </a:ext>
                </a:extLst>
              </a:tr>
              <a:tr h="256480">
                <a:tc>
                  <a:txBody>
                    <a:bodyPr/>
                    <a:lstStyle/>
                    <a:p>
                      <a:pPr rtl="0" fontAlgn="b">
                        <a:buNone/>
                      </a:pPr>
                      <a:endParaRPr lang="nb-NO">
                        <a:effectLst/>
                      </a:endParaRP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3203565963"/>
                  </a:ext>
                </a:extLst>
              </a:tr>
              <a:tr h="256480">
                <a:tc>
                  <a:txBody>
                    <a:bodyPr/>
                    <a:lstStyle/>
                    <a:p>
                      <a:pPr rtl="0" fontAlgn="b">
                        <a:buNone/>
                      </a:pPr>
                      <a:r>
                        <a:rPr lang="nb-NO" b="1">
                          <a:effectLst/>
                        </a:rPr>
                        <a:t>Eiendeler (Assets)</a:t>
                      </a: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3091094381"/>
                  </a:ext>
                </a:extLst>
              </a:tr>
              <a:tr h="256480">
                <a:tc>
                  <a:txBody>
                    <a:bodyPr/>
                    <a:lstStyle/>
                    <a:p>
                      <a:pPr rtl="0" fontAlgn="b">
                        <a:buNone/>
                      </a:pPr>
                      <a:r>
                        <a:rPr lang="nb-NO">
                          <a:effectLst/>
                        </a:rPr>
                        <a:t>Omløpsmidler (</a:t>
                      </a:r>
                      <a:r>
                        <a:rPr lang="nb-NO" err="1">
                          <a:effectLst/>
                        </a:rPr>
                        <a:t>Current</a:t>
                      </a:r>
                      <a:r>
                        <a:rPr lang="nb-NO">
                          <a:effectLst/>
                        </a:rPr>
                        <a:t> </a:t>
                      </a:r>
                      <a:r>
                        <a:rPr lang="nb-NO" err="1">
                          <a:effectLst/>
                        </a:rPr>
                        <a:t>assets</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6866</a:t>
                      </a:r>
                    </a:p>
                  </a:txBody>
                  <a:tcPr marL="28575" marR="28575" marT="19050" marB="19050" anchor="b">
                    <a:lnL>
                      <a:noFill/>
                    </a:lnL>
                    <a:lnR>
                      <a:noFill/>
                    </a:lnR>
                    <a:lnT>
                      <a:noFill/>
                    </a:lnT>
                    <a:lnB>
                      <a:noFill/>
                    </a:lnB>
                    <a:noFill/>
                  </a:tcPr>
                </a:tc>
                <a:extLst>
                  <a:ext uri="{0D108BD9-81ED-4DB2-BD59-A6C34878D82A}">
                    <a16:rowId xmlns:a16="http://schemas.microsoft.com/office/drawing/2014/main" val="2825318482"/>
                  </a:ext>
                </a:extLst>
              </a:tr>
              <a:tr h="256480">
                <a:tc>
                  <a:txBody>
                    <a:bodyPr/>
                    <a:lstStyle/>
                    <a:p>
                      <a:pPr rtl="0" fontAlgn="b">
                        <a:buNone/>
                      </a:pPr>
                      <a:r>
                        <a:rPr lang="nb-NO">
                          <a:effectLst/>
                        </a:rPr>
                        <a:t>Anleggsmidler (Non-</a:t>
                      </a:r>
                      <a:r>
                        <a:rPr lang="nb-NO" err="1">
                          <a:effectLst/>
                        </a:rPr>
                        <a:t>current</a:t>
                      </a:r>
                      <a:r>
                        <a:rPr lang="nb-NO">
                          <a:effectLst/>
                        </a:rPr>
                        <a:t> </a:t>
                      </a:r>
                      <a:r>
                        <a:rPr lang="nb-NO" err="1">
                          <a:effectLst/>
                        </a:rPr>
                        <a:t>assets</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10032</a:t>
                      </a:r>
                    </a:p>
                  </a:txBody>
                  <a:tcPr marL="28575" marR="28575" marT="19050" marB="19050" anchor="b">
                    <a:lnL>
                      <a:noFill/>
                    </a:lnL>
                    <a:lnR>
                      <a:noFill/>
                    </a:lnR>
                    <a:lnT>
                      <a:noFill/>
                    </a:lnT>
                    <a:lnB>
                      <a:noFill/>
                    </a:lnB>
                    <a:noFill/>
                  </a:tcPr>
                </a:tc>
                <a:extLst>
                  <a:ext uri="{0D108BD9-81ED-4DB2-BD59-A6C34878D82A}">
                    <a16:rowId xmlns:a16="http://schemas.microsoft.com/office/drawing/2014/main" val="3566611509"/>
                  </a:ext>
                </a:extLst>
              </a:tr>
              <a:tr h="256480">
                <a:tc>
                  <a:txBody>
                    <a:bodyPr/>
                    <a:lstStyle/>
                    <a:p>
                      <a:pPr rtl="0" fontAlgn="b">
                        <a:buNone/>
                      </a:pPr>
                      <a:r>
                        <a:rPr lang="nb-NO">
                          <a:effectLst/>
                        </a:rPr>
                        <a:t>Sum eiendeler (Total </a:t>
                      </a:r>
                      <a:r>
                        <a:rPr lang="nb-NO" err="1">
                          <a:effectLst/>
                        </a:rPr>
                        <a:t>assets</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16898</a:t>
                      </a:r>
                    </a:p>
                  </a:txBody>
                  <a:tcPr marL="28575" marR="28575" marT="19050" marB="19050" anchor="b">
                    <a:lnL>
                      <a:noFill/>
                    </a:lnL>
                    <a:lnR>
                      <a:noFill/>
                    </a:lnR>
                    <a:lnT>
                      <a:noFill/>
                    </a:lnT>
                    <a:lnB>
                      <a:noFill/>
                    </a:lnB>
                    <a:noFill/>
                  </a:tcPr>
                </a:tc>
                <a:extLst>
                  <a:ext uri="{0D108BD9-81ED-4DB2-BD59-A6C34878D82A}">
                    <a16:rowId xmlns:a16="http://schemas.microsoft.com/office/drawing/2014/main" val="1804245856"/>
                  </a:ext>
                </a:extLst>
              </a:tr>
              <a:tr h="256480">
                <a:tc>
                  <a:txBody>
                    <a:bodyPr/>
                    <a:lstStyle/>
                    <a:p>
                      <a:pPr rtl="0" fontAlgn="b">
                        <a:buNone/>
                      </a:pPr>
                      <a:endParaRPr lang="nb-NO">
                        <a:effectLst/>
                      </a:endParaRP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3064487880"/>
                  </a:ext>
                </a:extLst>
              </a:tr>
              <a:tr h="256480">
                <a:tc>
                  <a:txBody>
                    <a:bodyPr/>
                    <a:lstStyle/>
                    <a:p>
                      <a:pPr rtl="0" fontAlgn="b">
                        <a:buNone/>
                      </a:pPr>
                      <a:r>
                        <a:rPr lang="nb-NO" b="1">
                          <a:effectLst/>
                        </a:rPr>
                        <a:t>Gjeld (</a:t>
                      </a:r>
                      <a:r>
                        <a:rPr lang="nb-NO" b="1" err="1">
                          <a:effectLst/>
                        </a:rPr>
                        <a:t>Liabilities</a:t>
                      </a:r>
                      <a:r>
                        <a:rPr lang="nb-NO" b="1">
                          <a:effectLst/>
                        </a:rPr>
                        <a:t>)</a:t>
                      </a: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4240754926"/>
                  </a:ext>
                </a:extLst>
              </a:tr>
              <a:tr h="256480">
                <a:tc>
                  <a:txBody>
                    <a:bodyPr/>
                    <a:lstStyle/>
                    <a:p>
                      <a:pPr rtl="0" fontAlgn="b">
                        <a:buNone/>
                      </a:pPr>
                      <a:r>
                        <a:rPr lang="nb-NO">
                          <a:effectLst/>
                        </a:rPr>
                        <a:t>Kortsiktig gjeld (</a:t>
                      </a:r>
                      <a:r>
                        <a:rPr lang="nb-NO" err="1">
                          <a:effectLst/>
                        </a:rPr>
                        <a:t>Current</a:t>
                      </a:r>
                      <a:r>
                        <a:rPr lang="nb-NO">
                          <a:effectLst/>
                        </a:rPr>
                        <a:t> </a:t>
                      </a:r>
                      <a:r>
                        <a:rPr lang="nb-NO" err="1">
                          <a:effectLst/>
                        </a:rPr>
                        <a:t>liabilities</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4298</a:t>
                      </a:r>
                    </a:p>
                  </a:txBody>
                  <a:tcPr marL="28575" marR="28575" marT="19050" marB="19050" anchor="b">
                    <a:lnL>
                      <a:noFill/>
                    </a:lnL>
                    <a:lnR>
                      <a:noFill/>
                    </a:lnR>
                    <a:lnT>
                      <a:noFill/>
                    </a:lnT>
                    <a:lnB>
                      <a:noFill/>
                    </a:lnB>
                    <a:noFill/>
                  </a:tcPr>
                </a:tc>
                <a:extLst>
                  <a:ext uri="{0D108BD9-81ED-4DB2-BD59-A6C34878D82A}">
                    <a16:rowId xmlns:a16="http://schemas.microsoft.com/office/drawing/2014/main" val="3703527926"/>
                  </a:ext>
                </a:extLst>
              </a:tr>
              <a:tr h="256480">
                <a:tc>
                  <a:txBody>
                    <a:bodyPr/>
                    <a:lstStyle/>
                    <a:p>
                      <a:pPr rtl="0" fontAlgn="b">
                        <a:buNone/>
                      </a:pPr>
                      <a:r>
                        <a:rPr lang="nb-NO">
                          <a:effectLst/>
                        </a:rPr>
                        <a:t>Langsiktig gjeld (Non-</a:t>
                      </a:r>
                      <a:r>
                        <a:rPr lang="nb-NO" err="1">
                          <a:effectLst/>
                        </a:rPr>
                        <a:t>current</a:t>
                      </a:r>
                      <a:r>
                        <a:rPr lang="nb-NO">
                          <a:effectLst/>
                        </a:rPr>
                        <a:t> </a:t>
                      </a:r>
                      <a:r>
                        <a:rPr lang="nb-NO" err="1">
                          <a:effectLst/>
                        </a:rPr>
                        <a:t>liabilities</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4524</a:t>
                      </a:r>
                    </a:p>
                  </a:txBody>
                  <a:tcPr marL="28575" marR="28575" marT="19050" marB="19050" anchor="b">
                    <a:lnL>
                      <a:noFill/>
                    </a:lnL>
                    <a:lnR>
                      <a:noFill/>
                    </a:lnR>
                    <a:lnT>
                      <a:noFill/>
                    </a:lnT>
                    <a:lnB>
                      <a:noFill/>
                    </a:lnB>
                    <a:noFill/>
                  </a:tcPr>
                </a:tc>
                <a:extLst>
                  <a:ext uri="{0D108BD9-81ED-4DB2-BD59-A6C34878D82A}">
                    <a16:rowId xmlns:a16="http://schemas.microsoft.com/office/drawing/2014/main" val="608478262"/>
                  </a:ext>
                </a:extLst>
              </a:tr>
              <a:tr h="256480">
                <a:tc>
                  <a:txBody>
                    <a:bodyPr/>
                    <a:lstStyle/>
                    <a:p>
                      <a:pPr rtl="0" fontAlgn="b">
                        <a:buNone/>
                      </a:pPr>
                      <a:r>
                        <a:rPr lang="nb-NO">
                          <a:effectLst/>
                        </a:rPr>
                        <a:t>Sum gjeld (Total </a:t>
                      </a:r>
                      <a:r>
                        <a:rPr lang="nb-NO" err="1">
                          <a:effectLst/>
                        </a:rPr>
                        <a:t>liabilities</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8822</a:t>
                      </a:r>
                    </a:p>
                  </a:txBody>
                  <a:tcPr marL="28575" marR="28575" marT="19050" marB="19050" anchor="b">
                    <a:lnL>
                      <a:noFill/>
                    </a:lnL>
                    <a:lnR>
                      <a:noFill/>
                    </a:lnR>
                    <a:lnT>
                      <a:noFill/>
                    </a:lnT>
                    <a:lnB>
                      <a:noFill/>
                    </a:lnB>
                    <a:noFill/>
                  </a:tcPr>
                </a:tc>
                <a:extLst>
                  <a:ext uri="{0D108BD9-81ED-4DB2-BD59-A6C34878D82A}">
                    <a16:rowId xmlns:a16="http://schemas.microsoft.com/office/drawing/2014/main" val="2606544424"/>
                  </a:ext>
                </a:extLst>
              </a:tr>
              <a:tr h="256480">
                <a:tc>
                  <a:txBody>
                    <a:bodyPr/>
                    <a:lstStyle/>
                    <a:p>
                      <a:pPr rtl="0" fontAlgn="b">
                        <a:buNone/>
                      </a:pPr>
                      <a:endParaRPr lang="nb-NO">
                        <a:effectLst/>
                      </a:endParaRP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373337946"/>
                  </a:ext>
                </a:extLst>
              </a:tr>
              <a:tr h="256480">
                <a:tc>
                  <a:txBody>
                    <a:bodyPr/>
                    <a:lstStyle/>
                    <a:p>
                      <a:pPr rtl="0" fontAlgn="b">
                        <a:buNone/>
                      </a:pPr>
                      <a:r>
                        <a:rPr lang="nb-NO" b="1">
                          <a:effectLst/>
                        </a:rPr>
                        <a:t>Egenkapital (Equity)</a:t>
                      </a: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3551390219"/>
                  </a:ext>
                </a:extLst>
              </a:tr>
              <a:tr h="256480">
                <a:tc>
                  <a:txBody>
                    <a:bodyPr/>
                    <a:lstStyle/>
                    <a:p>
                      <a:pPr rtl="0" fontAlgn="b">
                        <a:buNone/>
                      </a:pPr>
                      <a:r>
                        <a:rPr lang="nb-NO">
                          <a:effectLst/>
                        </a:rPr>
                        <a:t>Aksjonærenes egenkapital (</a:t>
                      </a:r>
                      <a:r>
                        <a:rPr lang="nb-NO" err="1">
                          <a:effectLst/>
                        </a:rPr>
                        <a:t>Shareholders</a:t>
                      </a:r>
                      <a:r>
                        <a:rPr lang="nb-NO">
                          <a:effectLst/>
                        </a:rPr>
                        <a:t>’ </a:t>
                      </a:r>
                      <a:r>
                        <a:rPr lang="nb-NO" err="1">
                          <a:effectLst/>
                        </a:rPr>
                        <a:t>equity</a:t>
                      </a:r>
                      <a:r>
                        <a:rPr lang="nb-NO">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8076</a:t>
                      </a:r>
                    </a:p>
                  </a:txBody>
                  <a:tcPr marL="28575" marR="28575" marT="19050" marB="19050" anchor="b">
                    <a:lnL>
                      <a:noFill/>
                    </a:lnL>
                    <a:lnR>
                      <a:noFill/>
                    </a:lnR>
                    <a:lnT>
                      <a:noFill/>
                    </a:lnT>
                    <a:lnB>
                      <a:noFill/>
                    </a:lnB>
                    <a:noFill/>
                  </a:tcPr>
                </a:tc>
                <a:extLst>
                  <a:ext uri="{0D108BD9-81ED-4DB2-BD59-A6C34878D82A}">
                    <a16:rowId xmlns:a16="http://schemas.microsoft.com/office/drawing/2014/main" val="577246079"/>
                  </a:ext>
                </a:extLst>
              </a:tr>
              <a:tr h="256480">
                <a:tc>
                  <a:txBody>
                    <a:bodyPr/>
                    <a:lstStyle/>
                    <a:p>
                      <a:pPr rtl="0" fontAlgn="b">
                        <a:buNone/>
                      </a:pPr>
                      <a:endParaRPr lang="nb-NO">
                        <a:effectLst/>
                      </a:endParaRPr>
                    </a:p>
                  </a:txBody>
                  <a:tcPr marL="28575" marR="28575" marT="19050" marB="19050" anchor="b">
                    <a:lnL>
                      <a:noFill/>
                    </a:lnL>
                    <a:lnR>
                      <a:noFill/>
                    </a:lnR>
                    <a:lnT>
                      <a:noFill/>
                    </a:lnT>
                    <a:lnB>
                      <a:noFill/>
                    </a:lnB>
                    <a:noFill/>
                  </a:tcPr>
                </a:tc>
                <a:tc>
                  <a:txBody>
                    <a:bodyPr/>
                    <a:lstStyle/>
                    <a:p>
                      <a:pPr rtl="0" fontAlgn="b">
                        <a:buNone/>
                      </a:pPr>
                      <a:endParaRPr lang="nb-NO">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2624316598"/>
                  </a:ext>
                </a:extLst>
              </a:tr>
              <a:tr h="256480">
                <a:tc>
                  <a:txBody>
                    <a:bodyPr/>
                    <a:lstStyle/>
                    <a:p>
                      <a:pPr rtl="0" fontAlgn="b">
                        <a:buNone/>
                      </a:pPr>
                      <a:r>
                        <a:rPr lang="nb-NO" b="1">
                          <a:effectLst/>
                        </a:rPr>
                        <a:t>Sum gjeld og egenkapital (Total </a:t>
                      </a:r>
                      <a:r>
                        <a:rPr lang="nb-NO" b="1" err="1">
                          <a:effectLst/>
                        </a:rPr>
                        <a:t>liabilities</a:t>
                      </a:r>
                      <a:r>
                        <a:rPr lang="nb-NO" b="1">
                          <a:effectLst/>
                        </a:rPr>
                        <a:t> &amp; </a:t>
                      </a:r>
                      <a:r>
                        <a:rPr lang="nb-NO" b="1" err="1">
                          <a:effectLst/>
                        </a:rPr>
                        <a:t>equity</a:t>
                      </a:r>
                      <a:r>
                        <a:rPr lang="nb-NO" b="1">
                          <a:effectLst/>
                        </a:rPr>
                        <a:t>):</a:t>
                      </a:r>
                    </a:p>
                  </a:txBody>
                  <a:tcPr marL="28575" marR="28575" marT="19050" marB="19050" anchor="b">
                    <a:lnL>
                      <a:noFill/>
                    </a:lnL>
                    <a:lnR>
                      <a:noFill/>
                    </a:lnR>
                    <a:lnT>
                      <a:noFill/>
                    </a:lnT>
                    <a:lnB>
                      <a:noFill/>
                    </a:lnB>
                    <a:noFill/>
                  </a:tcPr>
                </a:tc>
                <a:tc>
                  <a:txBody>
                    <a:bodyPr/>
                    <a:lstStyle/>
                    <a:p>
                      <a:pPr algn="r" rtl="0" fontAlgn="b">
                        <a:buNone/>
                      </a:pPr>
                      <a:r>
                        <a:rPr lang="nb-NO">
                          <a:effectLst/>
                        </a:rPr>
                        <a:t>16898</a:t>
                      </a:r>
                    </a:p>
                  </a:txBody>
                  <a:tcPr marL="28575" marR="28575" marT="19050" marB="19050" anchor="b">
                    <a:lnL>
                      <a:noFill/>
                    </a:lnL>
                    <a:lnR>
                      <a:noFill/>
                    </a:lnR>
                    <a:lnT>
                      <a:noFill/>
                    </a:lnT>
                    <a:lnB>
                      <a:noFill/>
                    </a:lnB>
                    <a:noFill/>
                  </a:tcPr>
                </a:tc>
                <a:extLst>
                  <a:ext uri="{0D108BD9-81ED-4DB2-BD59-A6C34878D82A}">
                    <a16:rowId xmlns:a16="http://schemas.microsoft.com/office/drawing/2014/main" val="3204654451"/>
                  </a:ext>
                </a:extLst>
              </a:tr>
            </a:tbl>
          </a:graphicData>
        </a:graphic>
      </p:graphicFrame>
    </p:spTree>
    <p:extLst>
      <p:ext uri="{BB962C8B-B14F-4D97-AF65-F5344CB8AC3E}">
        <p14:creationId xmlns:p14="http://schemas.microsoft.com/office/powerpoint/2010/main" val="228275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18D3E0-0274-CFDC-C5C8-619A0991F217}"/>
              </a:ext>
            </a:extLst>
          </p:cNvPr>
          <p:cNvSpPr/>
          <p:nvPr/>
        </p:nvSpPr>
        <p:spPr>
          <a:xfrm>
            <a:off x="4349367" y="382053"/>
            <a:ext cx="34932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b-NO" sz="5400" b="1" cap="none" spc="0">
                <a:ln/>
                <a:solidFill>
                  <a:srgbClr val="003E7E"/>
                </a:solidFill>
                <a:effectLst/>
                <a:latin typeface="Arial" panose="020B0604020202020204" pitchFamily="34" charset="0"/>
                <a:cs typeface="Arial" panose="020B0604020202020204" pitchFamily="34" charset="0"/>
              </a:rPr>
              <a:t>Regnskap</a:t>
            </a:r>
          </a:p>
        </p:txBody>
      </p:sp>
      <p:graphicFrame>
        <p:nvGraphicFramePr>
          <p:cNvPr id="2" name="Table 1">
            <a:extLst>
              <a:ext uri="{FF2B5EF4-FFF2-40B4-BE49-F238E27FC236}">
                <a16:creationId xmlns:a16="http://schemas.microsoft.com/office/drawing/2014/main" id="{E4B1F832-CA26-B17A-C2B1-B99F13590A2C}"/>
              </a:ext>
            </a:extLst>
          </p:cNvPr>
          <p:cNvGraphicFramePr>
            <a:graphicFrameLocks noGrp="1"/>
          </p:cNvGraphicFramePr>
          <p:nvPr>
            <p:extLst>
              <p:ext uri="{D42A27DB-BD31-4B8C-83A1-F6EECF244321}">
                <p14:modId xmlns:p14="http://schemas.microsoft.com/office/powerpoint/2010/main" val="806738999"/>
              </p:ext>
            </p:extLst>
          </p:nvPr>
        </p:nvGraphicFramePr>
        <p:xfrm>
          <a:off x="116416" y="1756833"/>
          <a:ext cx="11962263" cy="4044603"/>
        </p:xfrm>
        <a:graphic>
          <a:graphicData uri="http://schemas.openxmlformats.org/drawingml/2006/table">
            <a:tbl>
              <a:tblPr/>
              <a:tblGrid>
                <a:gridCol w="1891849">
                  <a:extLst>
                    <a:ext uri="{9D8B030D-6E8A-4147-A177-3AD203B41FA5}">
                      <a16:colId xmlns:a16="http://schemas.microsoft.com/office/drawing/2014/main" val="1228418318"/>
                    </a:ext>
                  </a:extLst>
                </a:gridCol>
                <a:gridCol w="1793007">
                  <a:extLst>
                    <a:ext uri="{9D8B030D-6E8A-4147-A177-3AD203B41FA5}">
                      <a16:colId xmlns:a16="http://schemas.microsoft.com/office/drawing/2014/main" val="2620896897"/>
                    </a:ext>
                  </a:extLst>
                </a:gridCol>
                <a:gridCol w="3121289">
                  <a:extLst>
                    <a:ext uri="{9D8B030D-6E8A-4147-A177-3AD203B41FA5}">
                      <a16:colId xmlns:a16="http://schemas.microsoft.com/office/drawing/2014/main" val="857633495"/>
                    </a:ext>
                  </a:extLst>
                </a:gridCol>
                <a:gridCol w="1676827">
                  <a:extLst>
                    <a:ext uri="{9D8B030D-6E8A-4147-A177-3AD203B41FA5}">
                      <a16:colId xmlns:a16="http://schemas.microsoft.com/office/drawing/2014/main" val="503541439"/>
                    </a:ext>
                  </a:extLst>
                </a:gridCol>
                <a:gridCol w="818472">
                  <a:extLst>
                    <a:ext uri="{9D8B030D-6E8A-4147-A177-3AD203B41FA5}">
                      <a16:colId xmlns:a16="http://schemas.microsoft.com/office/drawing/2014/main" val="1087322729"/>
                    </a:ext>
                  </a:extLst>
                </a:gridCol>
                <a:gridCol w="2660819">
                  <a:extLst>
                    <a:ext uri="{9D8B030D-6E8A-4147-A177-3AD203B41FA5}">
                      <a16:colId xmlns:a16="http://schemas.microsoft.com/office/drawing/2014/main" val="1294303247"/>
                    </a:ext>
                  </a:extLst>
                </a:gridCol>
              </a:tblGrid>
              <a:tr h="328083">
                <a:tc>
                  <a:txBody>
                    <a:bodyPr/>
                    <a:lstStyle/>
                    <a:p>
                      <a:pPr algn="ctr" rtl="0" fontAlgn="ctr">
                        <a:buNone/>
                      </a:pPr>
                      <a:r>
                        <a:rPr lang="nb-NO" sz="1100" b="1">
                          <a:solidFill>
                            <a:srgbClr val="FFFFFF"/>
                          </a:solidFill>
                          <a:effectLst/>
                        </a:rPr>
                        <a:t>Begrep</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b">
                        <a:buNone/>
                      </a:pPr>
                      <a:r>
                        <a:rPr lang="nb-NO" sz="1100" b="1">
                          <a:solidFill>
                            <a:srgbClr val="FFFFFF"/>
                          </a:solidFill>
                          <a:effectLst/>
                          <a:latin typeface="Aptos" panose="02110004020202020204"/>
                        </a:rPr>
                        <a:t>Norsk oversettelse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b">
                        <a:buNone/>
                      </a:pPr>
                      <a:r>
                        <a:rPr lang="nb-NO" sz="1100" b="1">
                          <a:solidFill>
                            <a:srgbClr val="FFFFFF"/>
                          </a:solidFill>
                          <a:effectLst/>
                          <a:latin typeface="Aptos" panose="02110004020202020204"/>
                        </a:rPr>
                        <a:t>Formel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b">
                        <a:buNone/>
                      </a:pPr>
                      <a:r>
                        <a:rPr lang="nb-NO" sz="1100" b="1">
                          <a:solidFill>
                            <a:srgbClr val="FFFFFF"/>
                          </a:solidFill>
                          <a:effectLst/>
                        </a:rPr>
                        <a:t>Tall fra regnskap (M USD)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ctr">
                        <a:buNone/>
                      </a:pPr>
                      <a:r>
                        <a:rPr lang="nb-NO" sz="1100" b="1">
                          <a:solidFill>
                            <a:srgbClr val="FFFFFF"/>
                          </a:solidFill>
                          <a:effectLst/>
                          <a:latin typeface="Aptos" panose="02110004020202020204"/>
                        </a:rPr>
                        <a:t>Forholdstall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tc>
                  <a:txBody>
                    <a:bodyPr/>
                    <a:lstStyle/>
                    <a:p>
                      <a:pPr algn="ctr" rtl="0" fontAlgn="ctr">
                        <a:buNone/>
                      </a:pPr>
                      <a:r>
                        <a:rPr lang="nb-NO" sz="1100" b="1" dirty="0">
                          <a:solidFill>
                            <a:srgbClr val="FFFFFF"/>
                          </a:solidFill>
                          <a:effectLst/>
                          <a:latin typeface="Aptos" panose="02110004020202020204"/>
                        </a:rPr>
                        <a:t>Kommentarer</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003E7E"/>
                    </a:solidFill>
                  </a:tcPr>
                </a:tc>
                <a:extLst>
                  <a:ext uri="{0D108BD9-81ED-4DB2-BD59-A6C34878D82A}">
                    <a16:rowId xmlns:a16="http://schemas.microsoft.com/office/drawing/2014/main" val="3302203265"/>
                  </a:ext>
                </a:extLst>
              </a:tr>
              <a:tr h="321888">
                <a:tc>
                  <a:txBody>
                    <a:bodyPr/>
                    <a:lstStyle/>
                    <a:p>
                      <a:pPr rtl="0" fontAlgn="ctr">
                        <a:buNone/>
                      </a:pPr>
                      <a:r>
                        <a:rPr lang="nb-NO" sz="1100" b="0" err="1">
                          <a:effectLst/>
                          <a:latin typeface="Arial" panose="020B0604020202020204" pitchFamily="34" charset="0"/>
                          <a:cs typeface="Arial" panose="020B0604020202020204" pitchFamily="34" charset="0"/>
                        </a:rPr>
                        <a:t>Current</a:t>
                      </a:r>
                      <a:r>
                        <a:rPr lang="nb-NO" sz="1100" b="0">
                          <a:effectLst/>
                          <a:latin typeface="Arial" panose="020B0604020202020204" pitchFamily="34" charset="0"/>
                          <a:cs typeface="Arial" panose="020B0604020202020204" pitchFamily="34" charset="0"/>
                        </a:rPr>
                        <a:t>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b">
                        <a:buNone/>
                      </a:pPr>
                      <a:r>
                        <a:rPr lang="nb-NO" sz="1100" b="0">
                          <a:effectLst/>
                          <a:latin typeface="Arial" panose="020B0604020202020204" pitchFamily="34" charset="0"/>
                          <a:cs typeface="Arial" panose="020B0604020202020204" pitchFamily="34" charset="0"/>
                        </a:rPr>
                        <a:t>Likviditetsgrad 1</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err="1">
                          <a:effectLst/>
                          <a:latin typeface="Arial" panose="020B0604020202020204" pitchFamily="34" charset="0"/>
                          <a:cs typeface="Arial" panose="020B0604020202020204" pitchFamily="34" charset="0"/>
                        </a:rPr>
                        <a:t>Current</a:t>
                      </a:r>
                      <a:r>
                        <a:rPr lang="nb-NO" sz="1100" b="0">
                          <a:effectLst/>
                          <a:latin typeface="Arial" panose="020B0604020202020204" pitchFamily="34" charset="0"/>
                          <a:cs typeface="Arial" panose="020B0604020202020204" pitchFamily="34" charset="0"/>
                        </a:rPr>
                        <a:t> </a:t>
                      </a:r>
                      <a:r>
                        <a:rPr lang="nb-NO" sz="1100" b="0" err="1">
                          <a:effectLst/>
                          <a:latin typeface="Arial" panose="020B0604020202020204" pitchFamily="34" charset="0"/>
                          <a:cs typeface="Arial" panose="020B0604020202020204" pitchFamily="34" charset="0"/>
                        </a:rPr>
                        <a:t>assets</a:t>
                      </a:r>
                      <a:r>
                        <a:rPr lang="nb-NO" sz="1100" b="0">
                          <a:effectLst/>
                          <a:latin typeface="Arial" panose="020B0604020202020204" pitchFamily="34" charset="0"/>
                          <a:cs typeface="Arial" panose="020B0604020202020204" pitchFamily="34" charset="0"/>
                        </a:rPr>
                        <a:t> / </a:t>
                      </a:r>
                      <a:r>
                        <a:rPr lang="nb-NO" sz="1100" b="0" err="1">
                          <a:effectLst/>
                          <a:latin typeface="Arial" panose="020B0604020202020204" pitchFamily="34" charset="0"/>
                          <a:cs typeface="Arial" panose="020B0604020202020204" pitchFamily="34" charset="0"/>
                        </a:rPr>
                        <a:t>Current</a:t>
                      </a:r>
                      <a:r>
                        <a:rPr lang="nb-NO" sz="1100" b="0">
                          <a:effectLst/>
                          <a:latin typeface="Arial" panose="020B0604020202020204" pitchFamily="34" charset="0"/>
                          <a:cs typeface="Arial" panose="020B0604020202020204" pitchFamily="34" charset="0"/>
                        </a:rPr>
                        <a:t> </a:t>
                      </a:r>
                      <a:r>
                        <a:rPr lang="nb-NO" sz="1100" b="0" err="1">
                          <a:effectLst/>
                          <a:latin typeface="Arial" panose="020B0604020202020204" pitchFamily="34" charset="0"/>
                          <a:cs typeface="Arial" panose="020B0604020202020204" pitchFamily="34" charset="0"/>
                        </a:rPr>
                        <a:t>debt</a:t>
                      </a:r>
                      <a:endParaRPr lang="nb-NO" sz="1100" b="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6866 / 4298</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1,6</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&gt;1 selskapet har tilstrekkelige ressurser på kort sikt.</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extLst>
                  <a:ext uri="{0D108BD9-81ED-4DB2-BD59-A6C34878D82A}">
                    <a16:rowId xmlns:a16="http://schemas.microsoft.com/office/drawing/2014/main" val="631234804"/>
                  </a:ext>
                </a:extLst>
              </a:tr>
              <a:tr h="321888">
                <a:tc>
                  <a:txBody>
                    <a:bodyPr/>
                    <a:lstStyle/>
                    <a:p>
                      <a:pPr rtl="0" fontAlgn="ctr">
                        <a:buNone/>
                      </a:pPr>
                      <a:r>
                        <a:rPr lang="nb-NO" sz="1100" b="0">
                          <a:effectLst/>
                          <a:latin typeface="Arial" panose="020B0604020202020204" pitchFamily="34" charset="0"/>
                          <a:cs typeface="Arial" panose="020B0604020202020204" pitchFamily="34" charset="0"/>
                        </a:rPr>
                        <a:t>Quick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b">
                        <a:buNone/>
                      </a:pPr>
                      <a:r>
                        <a:rPr lang="nb-NO" sz="1100">
                          <a:effectLst/>
                          <a:latin typeface="Arial" panose="020B0604020202020204" pitchFamily="34" charset="0"/>
                          <a:cs typeface="Arial" panose="020B0604020202020204" pitchFamily="34" charset="0"/>
                        </a:rPr>
                        <a:t>Likviditetsgrad 2</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b">
                        <a:buNone/>
                      </a:pPr>
                      <a:r>
                        <a:rPr lang="nb-NO" sz="1100" b="0">
                          <a:effectLst/>
                          <a:latin typeface="Arial" panose="020B0604020202020204" pitchFamily="34" charset="0"/>
                          <a:cs typeface="Arial" panose="020B0604020202020204" pitchFamily="34" charset="0"/>
                        </a:rPr>
                        <a:t>(</a:t>
                      </a:r>
                      <a:r>
                        <a:rPr lang="nb-NO" sz="1100" b="0" err="1">
                          <a:effectLst/>
                          <a:latin typeface="Arial" panose="020B0604020202020204" pitchFamily="34" charset="0"/>
                          <a:cs typeface="Arial" panose="020B0604020202020204" pitchFamily="34" charset="0"/>
                        </a:rPr>
                        <a:t>Current</a:t>
                      </a:r>
                      <a:r>
                        <a:rPr lang="nb-NO" sz="1100" b="0">
                          <a:effectLst/>
                          <a:latin typeface="Arial" panose="020B0604020202020204" pitchFamily="34" charset="0"/>
                          <a:cs typeface="Arial" panose="020B0604020202020204" pitchFamily="34" charset="0"/>
                        </a:rPr>
                        <a:t> </a:t>
                      </a:r>
                      <a:r>
                        <a:rPr lang="nb-NO" sz="1100" b="0" err="1">
                          <a:effectLst/>
                          <a:latin typeface="Arial" panose="020B0604020202020204" pitchFamily="34" charset="0"/>
                          <a:cs typeface="Arial" panose="020B0604020202020204" pitchFamily="34" charset="0"/>
                        </a:rPr>
                        <a:t>assets</a:t>
                      </a:r>
                      <a:r>
                        <a:rPr lang="nb-NO" sz="1100" b="0">
                          <a:effectLst/>
                          <a:latin typeface="Arial" panose="020B0604020202020204" pitchFamily="34" charset="0"/>
                          <a:cs typeface="Arial" panose="020B0604020202020204" pitchFamily="34" charset="0"/>
                        </a:rPr>
                        <a:t> – </a:t>
                      </a:r>
                      <a:r>
                        <a:rPr lang="nb-NO" sz="1100" b="0" err="1">
                          <a:effectLst/>
                          <a:latin typeface="Arial" panose="020B0604020202020204" pitchFamily="34" charset="0"/>
                          <a:cs typeface="Arial" panose="020B0604020202020204" pitchFamily="34" charset="0"/>
                        </a:rPr>
                        <a:t>Inventories</a:t>
                      </a:r>
                      <a:r>
                        <a:rPr lang="nb-NO" sz="1100" b="0">
                          <a:effectLst/>
                          <a:latin typeface="Arial" panose="020B0604020202020204" pitchFamily="34" charset="0"/>
                          <a:cs typeface="Arial" panose="020B0604020202020204" pitchFamily="34" charset="0"/>
                        </a:rPr>
                        <a:t> ) / </a:t>
                      </a:r>
                      <a:r>
                        <a:rPr lang="nb-NO" sz="1100" b="0" err="1">
                          <a:effectLst/>
                          <a:latin typeface="Arial" panose="020B0604020202020204" pitchFamily="34" charset="0"/>
                          <a:cs typeface="Arial" panose="020B0604020202020204" pitchFamily="34" charset="0"/>
                        </a:rPr>
                        <a:t>Current</a:t>
                      </a:r>
                      <a:r>
                        <a:rPr lang="nb-NO" sz="1100" b="0">
                          <a:effectLst/>
                          <a:latin typeface="Arial" panose="020B0604020202020204" pitchFamily="34" charset="0"/>
                          <a:cs typeface="Arial" panose="020B0604020202020204" pitchFamily="34" charset="0"/>
                        </a:rPr>
                        <a:t> </a:t>
                      </a:r>
                      <a:r>
                        <a:rPr lang="nb-NO" sz="1100" b="0" err="1">
                          <a:effectLst/>
                          <a:latin typeface="Arial" panose="020B0604020202020204" pitchFamily="34" charset="0"/>
                          <a:cs typeface="Arial" panose="020B0604020202020204" pitchFamily="34" charset="0"/>
                        </a:rPr>
                        <a:t>debt</a:t>
                      </a:r>
                      <a:endParaRPr lang="nb-NO" sz="1100" b="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b">
                        <a:buNone/>
                      </a:pPr>
                      <a:r>
                        <a:rPr lang="nb-NO" sz="1100">
                          <a:effectLst/>
                          <a:latin typeface="Arial" panose="020B0604020202020204" pitchFamily="34" charset="0"/>
                          <a:cs typeface="Arial" panose="020B0604020202020204" pitchFamily="34" charset="0"/>
                        </a:rPr>
                        <a:t>6866 - 3308/ 4298</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0,83</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Må selge unna for å betale kortsiktig gjeld.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extLst>
                  <a:ext uri="{0D108BD9-81ED-4DB2-BD59-A6C34878D82A}">
                    <a16:rowId xmlns:a16="http://schemas.microsoft.com/office/drawing/2014/main" val="68236754"/>
                  </a:ext>
                </a:extLst>
              </a:tr>
              <a:tr h="321888">
                <a:tc>
                  <a:txBody>
                    <a:bodyPr/>
                    <a:lstStyle/>
                    <a:p>
                      <a:pPr rtl="0" fontAlgn="ctr">
                        <a:buNone/>
                      </a:pPr>
                      <a:r>
                        <a:rPr lang="nb-NO" sz="1100" b="0">
                          <a:effectLst/>
                          <a:latin typeface="Arial" panose="020B0604020202020204" pitchFamily="34" charset="0"/>
                          <a:cs typeface="Arial" panose="020B0604020202020204" pitchFamily="34" charset="0"/>
                        </a:rPr>
                        <a:t>Cash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Likviditetsgrad 3</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b">
                        <a:buNone/>
                      </a:pPr>
                      <a:r>
                        <a:rPr lang="nb-NO" sz="1100">
                          <a:effectLst/>
                          <a:latin typeface="Arial" panose="020B0604020202020204" pitchFamily="34" charset="0"/>
                          <a:cs typeface="Arial" panose="020B0604020202020204" pitchFamily="34" charset="0"/>
                        </a:rPr>
                        <a:t>Cash and cash </a:t>
                      </a:r>
                      <a:r>
                        <a:rPr lang="nb-NO" sz="1100" err="1">
                          <a:effectLst/>
                          <a:latin typeface="Arial" panose="020B0604020202020204" pitchFamily="34" charset="0"/>
                          <a:cs typeface="Arial" panose="020B0604020202020204" pitchFamily="34" charset="0"/>
                        </a:rPr>
                        <a:t>equivalents</a:t>
                      </a:r>
                      <a:r>
                        <a:rPr lang="nb-NO" sz="1100">
                          <a:effectLst/>
                          <a:latin typeface="Arial" panose="020B0604020202020204" pitchFamily="34" charset="0"/>
                          <a:cs typeface="Arial" panose="020B0604020202020204" pitchFamily="34" charset="0"/>
                        </a:rPr>
                        <a:t> / </a:t>
                      </a:r>
                      <a:r>
                        <a:rPr lang="nb-NO" sz="1100" err="1">
                          <a:effectLst/>
                          <a:latin typeface="Arial" panose="020B0604020202020204" pitchFamily="34" charset="0"/>
                          <a:cs typeface="Arial" panose="020B0604020202020204" pitchFamily="34" charset="0"/>
                        </a:rPr>
                        <a:t>Current</a:t>
                      </a:r>
                      <a:r>
                        <a:rPr lang="nb-NO" sz="1100">
                          <a:effectLst/>
                          <a:latin typeface="Arial" panose="020B0604020202020204" pitchFamily="34" charset="0"/>
                          <a:cs typeface="Arial" panose="020B0604020202020204" pitchFamily="34" charset="0"/>
                        </a:rPr>
                        <a:t> </a:t>
                      </a:r>
                      <a:r>
                        <a:rPr lang="nb-NO" sz="1100" err="1">
                          <a:effectLst/>
                          <a:latin typeface="Arial" panose="020B0604020202020204" pitchFamily="34" charset="0"/>
                          <a:cs typeface="Arial" panose="020B0604020202020204" pitchFamily="34" charset="0"/>
                        </a:rPr>
                        <a:t>debt</a:t>
                      </a: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a:effectLst/>
                          <a:latin typeface="Arial" panose="020B0604020202020204" pitchFamily="34" charset="0"/>
                          <a:cs typeface="Arial" panose="020B0604020202020204" pitchFamily="34" charset="0"/>
                        </a:rPr>
                        <a:t>837 / 4298</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0,2</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Har ikke nok lett tilgjengelige kontanter til å betale gjeld umiddelbart.</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extLst>
                  <a:ext uri="{0D108BD9-81ED-4DB2-BD59-A6C34878D82A}">
                    <a16:rowId xmlns:a16="http://schemas.microsoft.com/office/drawing/2014/main" val="4160615241"/>
                  </a:ext>
                </a:extLst>
              </a:tr>
              <a:tr h="321888">
                <a:tc>
                  <a:txBody>
                    <a:bodyPr/>
                    <a:lstStyle/>
                    <a:p>
                      <a:pPr rtl="0" fontAlgn="ctr">
                        <a:buNone/>
                      </a:pPr>
                      <a:r>
                        <a:rPr lang="nb-NO" sz="1100">
                          <a:effectLst/>
                          <a:latin typeface="Arial" panose="020B0604020202020204" pitchFamily="34" charset="0"/>
                          <a:cs typeface="Arial" panose="020B0604020202020204" pitchFamily="34" charset="0"/>
                        </a:rPr>
                        <a:t>Total debt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Total gjeldsandel</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err="1">
                          <a:effectLst/>
                          <a:latin typeface="Arial" panose="020B0604020202020204" pitchFamily="34" charset="0"/>
                          <a:cs typeface="Arial" panose="020B0604020202020204" pitchFamily="34" charset="0"/>
                        </a:rPr>
                        <a:t>Debt</a:t>
                      </a:r>
                      <a:r>
                        <a:rPr lang="nb-NO" sz="1100" b="0">
                          <a:effectLst/>
                          <a:latin typeface="Arial" panose="020B0604020202020204" pitchFamily="34" charset="0"/>
                          <a:cs typeface="Arial" panose="020B0604020202020204" pitchFamily="34" charset="0"/>
                        </a:rPr>
                        <a:t> / Assets</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3643 /16898</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0,2</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Selskapet er finansielt stabilt.</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extLst>
                  <a:ext uri="{0D108BD9-81ED-4DB2-BD59-A6C34878D82A}">
                    <a16:rowId xmlns:a16="http://schemas.microsoft.com/office/drawing/2014/main" val="2461142896"/>
                  </a:ext>
                </a:extLst>
              </a:tr>
              <a:tr h="321888">
                <a:tc>
                  <a:txBody>
                    <a:bodyPr/>
                    <a:lstStyle/>
                    <a:p>
                      <a:pPr rtl="0" fontAlgn="ctr">
                        <a:buNone/>
                      </a:pPr>
                      <a:r>
                        <a:rPr lang="nb-NO" sz="1100" b="0">
                          <a:effectLst/>
                          <a:latin typeface="Arial" panose="020B0604020202020204" pitchFamily="34" charset="0"/>
                          <a:cs typeface="Arial" panose="020B0604020202020204" pitchFamily="34" charset="0"/>
                        </a:rPr>
                        <a:t>Debt-equity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Gjeld-egenkapital-forhold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err="1">
                          <a:effectLst/>
                          <a:latin typeface="Arial" panose="020B0604020202020204" pitchFamily="34" charset="0"/>
                          <a:cs typeface="Arial" panose="020B0604020202020204" pitchFamily="34" charset="0"/>
                        </a:rPr>
                        <a:t>Debt</a:t>
                      </a:r>
                      <a:r>
                        <a:rPr lang="nb-NO" sz="1100" b="0">
                          <a:effectLst/>
                          <a:latin typeface="Arial" panose="020B0604020202020204" pitchFamily="34" charset="0"/>
                          <a:cs typeface="Arial" panose="020B0604020202020204" pitchFamily="34" charset="0"/>
                        </a:rPr>
                        <a:t> / Equity</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3643 / 8076</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0,5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Selskapet er stabilt.</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extLst>
                  <a:ext uri="{0D108BD9-81ED-4DB2-BD59-A6C34878D82A}">
                    <a16:rowId xmlns:a16="http://schemas.microsoft.com/office/drawing/2014/main" val="3046992148"/>
                  </a:ext>
                </a:extLst>
              </a:tr>
              <a:tr h="505824">
                <a:tc>
                  <a:txBody>
                    <a:bodyPr/>
                    <a:lstStyle/>
                    <a:p>
                      <a:pPr rtl="0" fontAlgn="ctr">
                        <a:buNone/>
                      </a:pPr>
                      <a:r>
                        <a:rPr lang="nb-NO" sz="1100" b="0">
                          <a:effectLst/>
                          <a:latin typeface="Arial" panose="020B0604020202020204" pitchFamily="34" charset="0"/>
                          <a:cs typeface="Arial" panose="020B0604020202020204" pitchFamily="34" charset="0"/>
                        </a:rPr>
                        <a:t>Equity multiplier</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err="1">
                          <a:effectLst/>
                          <a:latin typeface="Arial" panose="020B0604020202020204" pitchFamily="34" charset="0"/>
                          <a:cs typeface="Arial" panose="020B0604020202020204" pitchFamily="34" charset="0"/>
                        </a:rPr>
                        <a:t>Egenkapitalsfaktor</a:t>
                      </a: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Assets / (Assets - </a:t>
                      </a:r>
                      <a:r>
                        <a:rPr lang="nb-NO" sz="1100" b="0" err="1">
                          <a:effectLst/>
                          <a:latin typeface="Arial" panose="020B0604020202020204" pitchFamily="34" charset="0"/>
                          <a:cs typeface="Arial" panose="020B0604020202020204" pitchFamily="34" charset="0"/>
                        </a:rPr>
                        <a:t>Liabilities</a:t>
                      </a:r>
                      <a:r>
                        <a:rPr lang="nb-NO" sz="1100" b="0">
                          <a:effectLst/>
                          <a:latin typeface="Arial" panose="020B0604020202020204" pitchFamily="34" charset="0"/>
                          <a:cs typeface="Arial" panose="020B0604020202020204" pitchFamily="34" charset="0"/>
                        </a:rPr>
                        <a:t>)</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16898 / (16898-8823)</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2,1</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Selskapet bruker litt gjeld for å finansiere eiendeler.</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extLst>
                  <a:ext uri="{0D108BD9-81ED-4DB2-BD59-A6C34878D82A}">
                    <a16:rowId xmlns:a16="http://schemas.microsoft.com/office/drawing/2014/main" val="1094292041"/>
                  </a:ext>
                </a:extLst>
              </a:tr>
              <a:tr h="321888">
                <a:tc>
                  <a:txBody>
                    <a:bodyPr/>
                    <a:lstStyle/>
                    <a:p>
                      <a:pPr rtl="0" fontAlgn="ctr">
                        <a:buNone/>
                      </a:pPr>
                      <a:r>
                        <a:rPr lang="nb-NO" sz="1100" b="0">
                          <a:effectLst/>
                          <a:latin typeface="Arial" panose="020B0604020202020204" pitchFamily="34" charset="0"/>
                          <a:cs typeface="Arial" panose="020B0604020202020204" pitchFamily="34" charset="0"/>
                        </a:rPr>
                        <a:t>Times Interest earned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b">
                        <a:buNone/>
                      </a:pPr>
                      <a:r>
                        <a:rPr lang="nb-NO" sz="1100" b="0">
                          <a:effectLst/>
                          <a:latin typeface="Arial" panose="020B0604020202020204" pitchFamily="34" charset="0"/>
                          <a:cs typeface="Arial" panose="020B0604020202020204" pitchFamily="34" charset="0"/>
                        </a:rPr>
                        <a:t>Rentebetalingsevne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EBIT / </a:t>
                      </a:r>
                      <a:r>
                        <a:rPr lang="nb-NO" sz="1100" b="0" err="1">
                          <a:effectLst/>
                          <a:latin typeface="Arial" panose="020B0604020202020204" pitchFamily="34" charset="0"/>
                          <a:cs typeface="Arial" panose="020B0604020202020204" pitchFamily="34" charset="0"/>
                        </a:rPr>
                        <a:t>Interest</a:t>
                      </a:r>
                      <a:r>
                        <a:rPr lang="nb-NO" sz="1100" b="0">
                          <a:effectLst/>
                          <a:latin typeface="Arial" panose="020B0604020202020204" pitchFamily="34" charset="0"/>
                          <a:cs typeface="Arial" panose="020B0604020202020204" pitchFamily="34" charset="0"/>
                        </a:rPr>
                        <a:t> </a:t>
                      </a:r>
                      <a:r>
                        <a:rPr lang="nb-NO" sz="1100" b="0" err="1">
                          <a:effectLst/>
                          <a:latin typeface="Arial" panose="020B0604020202020204" pitchFamily="34" charset="0"/>
                          <a:cs typeface="Arial" panose="020B0604020202020204" pitchFamily="34" charset="0"/>
                        </a:rPr>
                        <a:t>expense</a:t>
                      </a:r>
                      <a:endParaRPr lang="nb-NO" sz="1100" b="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382 / 51</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7,5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Selskapet tjener nok til å dekke </a:t>
                      </a:r>
                      <a:r>
                        <a:rPr lang="nb-NO" sz="1100" b="0" err="1">
                          <a:effectLst/>
                          <a:latin typeface="Arial" panose="020B0604020202020204" pitchFamily="34" charset="0"/>
                          <a:cs typeface="Arial" panose="020B0604020202020204" pitchFamily="34" charset="0"/>
                        </a:rPr>
                        <a:t>retneutgifter</a:t>
                      </a:r>
                      <a:r>
                        <a:rPr lang="nb-NO" sz="1100" b="0">
                          <a:effectLst/>
                          <a:latin typeface="Arial" panose="020B0604020202020204" pitchFamily="34" charset="0"/>
                          <a:cs typeface="Arial" panose="020B0604020202020204" pitchFamily="34" charset="0"/>
                        </a:rPr>
                        <a:t>.</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extLst>
                  <a:ext uri="{0D108BD9-81ED-4DB2-BD59-A6C34878D82A}">
                    <a16:rowId xmlns:a16="http://schemas.microsoft.com/office/drawing/2014/main" val="1465597739"/>
                  </a:ext>
                </a:extLst>
              </a:tr>
              <a:tr h="505824">
                <a:tc>
                  <a:txBody>
                    <a:bodyPr/>
                    <a:lstStyle/>
                    <a:p>
                      <a:pPr rtl="0" fontAlgn="ctr">
                        <a:buNone/>
                      </a:pPr>
                      <a:r>
                        <a:rPr lang="nb-NO" sz="1100" b="0">
                          <a:effectLst/>
                          <a:latin typeface="Arial" panose="020B0604020202020204" pitchFamily="34" charset="0"/>
                          <a:cs typeface="Arial" panose="020B0604020202020204" pitchFamily="34" charset="0"/>
                        </a:rPr>
                        <a:t>Cash coverage ratio</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b">
                        <a:buNone/>
                      </a:pPr>
                      <a:endParaRPr lang="nb-NO" sz="1100">
                        <a:effectLst/>
                        <a:latin typeface="Arial" panose="020B0604020202020204" pitchFamily="34" charset="0"/>
                        <a:cs typeface="Arial" panose="020B0604020202020204" pitchFamily="34" charset="0"/>
                      </a:endParaRP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b">
                        <a:buNone/>
                      </a:pPr>
                      <a:r>
                        <a:rPr lang="en-US" sz="1100" b="0">
                          <a:effectLst/>
                          <a:latin typeface="Arial" panose="020B0604020202020204" pitchFamily="34" charset="0"/>
                          <a:cs typeface="Arial" panose="020B0604020202020204" pitchFamily="34" charset="0"/>
                        </a:rPr>
                        <a:t>Operating Cash Flow / Interest Expense</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b">
                        <a:buNone/>
                      </a:pPr>
                      <a:r>
                        <a:rPr lang="nb-NO" sz="1100">
                          <a:effectLst/>
                          <a:latin typeface="Arial" panose="020B0604020202020204" pitchFamily="34" charset="0"/>
                          <a:cs typeface="Arial" panose="020B0604020202020204" pitchFamily="34" charset="0"/>
                        </a:rPr>
                        <a:t>878 / 51</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17,22</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Selskapet genererer tilstrekkelige kontanter til å betale renteutgifter.</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7EAED"/>
                    </a:solidFill>
                  </a:tcPr>
                </a:tc>
                <a:extLst>
                  <a:ext uri="{0D108BD9-81ED-4DB2-BD59-A6C34878D82A}">
                    <a16:rowId xmlns:a16="http://schemas.microsoft.com/office/drawing/2014/main" val="1673066733"/>
                  </a:ext>
                </a:extLst>
              </a:tr>
              <a:tr h="321888">
                <a:tc>
                  <a:txBody>
                    <a:bodyPr/>
                    <a:lstStyle/>
                    <a:p>
                      <a:pPr rtl="0" fontAlgn="ctr">
                        <a:buNone/>
                      </a:pPr>
                      <a:r>
                        <a:rPr lang="nb-NO" sz="1100" b="0">
                          <a:effectLst/>
                          <a:latin typeface="Arial" panose="020B0604020202020204" pitchFamily="34" charset="0"/>
                          <a:cs typeface="Arial" panose="020B0604020202020204" pitchFamily="34" charset="0"/>
                        </a:rPr>
                        <a:t>Inventory turnover</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Lageromskiftningsgrad</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b">
                        <a:buNone/>
                      </a:pPr>
                      <a:r>
                        <a:rPr lang="en-US" sz="1100">
                          <a:effectLst/>
                          <a:latin typeface="Arial" panose="020B0604020202020204" pitchFamily="34" charset="0"/>
                          <a:cs typeface="Arial" panose="020B0604020202020204" pitchFamily="34" charset="0"/>
                        </a:rPr>
                        <a:t>Product variable cost / Avg value of inventory</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t">
                        <a:buNone/>
                      </a:pPr>
                      <a:r>
                        <a:rPr lang="nb-NO" sz="1100">
                          <a:effectLst/>
                          <a:latin typeface="Arial" panose="020B0604020202020204" pitchFamily="34" charset="0"/>
                          <a:cs typeface="Arial" panose="020B0604020202020204" pitchFamily="34" charset="0"/>
                        </a:rPr>
                        <a:t>9108 / 3015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3,0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Selskapet erstatter varelageret sitt 3 ganger per år.</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CD2D8"/>
                    </a:solidFill>
                  </a:tcPr>
                </a:tc>
                <a:extLst>
                  <a:ext uri="{0D108BD9-81ED-4DB2-BD59-A6C34878D82A}">
                    <a16:rowId xmlns:a16="http://schemas.microsoft.com/office/drawing/2014/main" val="1252864235"/>
                  </a:ext>
                </a:extLst>
              </a:tr>
              <a:tr h="321888">
                <a:tc>
                  <a:txBody>
                    <a:bodyPr/>
                    <a:lstStyle/>
                    <a:p>
                      <a:pPr rtl="0" fontAlgn="ctr">
                        <a:buNone/>
                      </a:pPr>
                      <a:r>
                        <a:rPr lang="en-US" sz="1100">
                          <a:effectLst/>
                          <a:latin typeface="Arial" panose="020B0604020202020204" pitchFamily="34" charset="0"/>
                          <a:cs typeface="Arial" panose="020B0604020202020204" pitchFamily="34" charset="0"/>
                        </a:rPr>
                        <a:t>Day´s sales in inventory</a:t>
                      </a:r>
                    </a:p>
                  </a:txBody>
                  <a:tcPr marL="14288" marR="14288" marT="9525" marB="9525" anchor="ctr">
                    <a:lnL w="4763" cap="flat" cmpd="sng" algn="ctr">
                      <a:solidFill>
                        <a:srgbClr val="FFFFFF"/>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Dager i varelager før salg</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a:t>
                      </a:r>
                      <a:r>
                        <a:rPr lang="nb-NO" sz="1100" b="0" err="1">
                          <a:effectLst/>
                          <a:latin typeface="Arial" panose="020B0604020202020204" pitchFamily="34" charset="0"/>
                          <a:cs typeface="Arial" panose="020B0604020202020204" pitchFamily="34" charset="0"/>
                        </a:rPr>
                        <a:t>Inventories</a:t>
                      </a:r>
                      <a:r>
                        <a:rPr lang="nb-NO" sz="1100" b="0">
                          <a:effectLst/>
                          <a:latin typeface="Arial" panose="020B0604020202020204" pitchFamily="34" charset="0"/>
                          <a:cs typeface="Arial" panose="020B0604020202020204" pitchFamily="34" charset="0"/>
                        </a:rPr>
                        <a:t> / Product variable </a:t>
                      </a:r>
                      <a:r>
                        <a:rPr lang="nb-NO" sz="1100" b="0" err="1">
                          <a:effectLst/>
                          <a:latin typeface="Arial" panose="020B0604020202020204" pitchFamily="34" charset="0"/>
                          <a:cs typeface="Arial" panose="020B0604020202020204" pitchFamily="34" charset="0"/>
                        </a:rPr>
                        <a:t>cost</a:t>
                      </a:r>
                      <a:r>
                        <a:rPr lang="nb-NO" sz="1100" b="0">
                          <a:effectLst/>
                          <a:latin typeface="Arial" panose="020B0604020202020204" pitchFamily="34" charset="0"/>
                          <a:cs typeface="Arial" panose="020B0604020202020204" pitchFamily="34" charset="0"/>
                        </a:rPr>
                        <a:t>) * 365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t">
                        <a:buNone/>
                      </a:pPr>
                      <a:r>
                        <a:rPr lang="nb-NO" sz="1100" b="0">
                          <a:effectLst/>
                          <a:latin typeface="Arial" panose="020B0604020202020204" pitchFamily="34" charset="0"/>
                          <a:cs typeface="Arial" panose="020B0604020202020204" pitchFamily="34" charset="0"/>
                        </a:rPr>
                        <a:t>(3015 / 9108)*365</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121,0</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tc>
                  <a:txBody>
                    <a:bodyPr/>
                    <a:lstStyle/>
                    <a:p>
                      <a:pPr algn="ctr" rtl="0" fontAlgn="ctr">
                        <a:buNone/>
                      </a:pPr>
                      <a:r>
                        <a:rPr lang="nb-NO" sz="1100" b="0">
                          <a:effectLst/>
                          <a:latin typeface="Arial" panose="020B0604020202020204" pitchFamily="34" charset="0"/>
                          <a:cs typeface="Arial" panose="020B0604020202020204" pitchFamily="34" charset="0"/>
                        </a:rPr>
                        <a:t>Som forventet for bransjen.</a:t>
                      </a:r>
                    </a:p>
                  </a:txBody>
                  <a:tcPr marL="14288" marR="14288" marT="9525" marB="9525" anchor="ctr">
                    <a:lnL w="4763" cap="flat" cmpd="sng" algn="ctr">
                      <a:solidFill>
                        <a:srgbClr val="CCCCCC"/>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004374503"/>
                  </a:ext>
                </a:extLst>
              </a:tr>
            </a:tbl>
          </a:graphicData>
        </a:graphic>
      </p:graphicFrame>
    </p:spTree>
    <p:extLst>
      <p:ext uri="{BB962C8B-B14F-4D97-AF65-F5344CB8AC3E}">
        <p14:creationId xmlns:p14="http://schemas.microsoft.com/office/powerpoint/2010/main" val="2078482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B0D804D08E954496A0E2ABA1E88A74" ma:contentTypeVersion="11" ma:contentTypeDescription="Opprett et nytt dokument." ma:contentTypeScope="" ma:versionID="a981cc51670255465fce65e1e888c635">
  <xsd:schema xmlns:xsd="http://www.w3.org/2001/XMLSchema" xmlns:xs="http://www.w3.org/2001/XMLSchema" xmlns:p="http://schemas.microsoft.com/office/2006/metadata/properties" xmlns:ns3="9970012c-0f44-4091-9898-dab6c84c6b06" targetNamespace="http://schemas.microsoft.com/office/2006/metadata/properties" ma:root="true" ma:fieldsID="6baaeffec7660b92fe982fcf3d51f3a2" ns3:_="">
    <xsd:import namespace="9970012c-0f44-4091-9898-dab6c84c6b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DateTaken"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0012c-0f44-4091-9898-dab6c84c6b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970012c-0f44-4091-9898-dab6c84c6b06" xsi:nil="true"/>
  </documentManagement>
</p:properties>
</file>

<file path=customXml/itemProps1.xml><?xml version="1.0" encoding="utf-8"?>
<ds:datastoreItem xmlns:ds="http://schemas.openxmlformats.org/officeDocument/2006/customXml" ds:itemID="{1CE1E782-6855-461C-858F-96000F687D38}">
  <ds:schemaRefs>
    <ds:schemaRef ds:uri="9970012c-0f44-4091-9898-dab6c84c6b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00781D-6176-42D8-928C-F16B04727579}">
  <ds:schemaRefs>
    <ds:schemaRef ds:uri="http://schemas.microsoft.com/sharepoint/v3/contenttype/forms"/>
  </ds:schemaRefs>
</ds:datastoreItem>
</file>

<file path=customXml/itemProps3.xml><?xml version="1.0" encoding="utf-8"?>
<ds:datastoreItem xmlns:ds="http://schemas.openxmlformats.org/officeDocument/2006/customXml" ds:itemID="{0D0FADB3-7F87-46BC-ABA7-793DBBEB97F3}">
  <ds:schemaRefs>
    <ds:schemaRef ds:uri="9970012c-0f44-4091-9898-dab6c84c6b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61</Slides>
  <Notes>0</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BUS220 – Høst 2025 Deloppgave 1  Regnskapsanalyse</vt:lpstr>
      <vt:lpstr>PowerPoint Presentation</vt:lpstr>
      <vt:lpstr>PowerPoint Presentation</vt:lpstr>
      <vt:lpstr>Kontantstrømmene til bedriften </vt:lpstr>
      <vt:lpstr>Hva tjener de penger på? (hva selger de?)  </vt:lpstr>
      <vt:lpstr>Hva er risikofaktorene?  </vt:lpstr>
      <vt:lpstr>Regnskap</vt:lpstr>
      <vt:lpstr>Regnskap: forenklet balanse</vt:lpstr>
      <vt:lpstr>PowerPoint Presentation</vt:lpstr>
      <vt:lpstr>PowerPoint Presentation</vt:lpstr>
      <vt:lpstr>PowerPoint Presentation</vt:lpstr>
      <vt:lpstr>Deloppgave 2, Aksjepris og verdsetting</vt:lpstr>
      <vt:lpstr>Historisk prisdata for Yara:</vt:lpstr>
      <vt:lpstr>Større nyheter/hendelser som hadde direkte effekt på kursen </vt:lpstr>
      <vt:lpstr>Større nyheter/hendelser som hadde direkte effekt på kursen </vt:lpstr>
      <vt:lpstr>Større nyheter/hendelser som hadde direkte effekt på kursen </vt:lpstr>
      <vt:lpstr>Kilder: Større nyheter/hendelser som hadde direkte effekt på kursen</vt:lpstr>
      <vt:lpstr>Viktigste faktoren for bedriftens lønnsomhet</vt:lpstr>
      <vt:lpstr>Historisk dividendeutbetaling og aksjepriser</vt:lpstr>
      <vt:lpstr>Historisk dividendeutbetaling og aksjepriser</vt:lpstr>
      <vt:lpstr>Dividendekontroll</vt:lpstr>
      <vt:lpstr> Dividensemodell (implied r og modell-pris)</vt:lpstr>
      <vt:lpstr>Deloppgave 3, Avkastning</vt:lpstr>
      <vt:lpstr>1. Last ned en passende referanseindeks</vt:lpstr>
      <vt:lpstr>1. Last ned en passende referanseindeks</vt:lpstr>
      <vt:lpstr>2. Beregn historisk avkastning og lag en tabell med oppsummeringsstatistikk</vt:lpstr>
      <vt:lpstr>2. Beregn historisk avkastning og lag en tabell med oppsummeringsstatistikk</vt:lpstr>
      <vt:lpstr>2. Beregn historisk avkastning og lag en tabell med oppsummeringsstatistikk</vt:lpstr>
      <vt:lpstr>3. Diskuter og analyser prisbaner og avkastningsstatistikk</vt:lpstr>
      <vt:lpstr>PowerPoint Presentation</vt:lpstr>
      <vt:lpstr>Historisk prisdata indeksert til 100 for sammenligning:</vt:lpstr>
      <vt:lpstr>PowerPoint Presentation</vt:lpstr>
      <vt:lpstr>Daglige log-avkastninger</vt:lpstr>
      <vt:lpstr>Samlet oppsummering av analyse av prisbaner og avkastningsstatistikk</vt:lpstr>
      <vt:lpstr>4. Estimér bedriftens beta</vt:lpstr>
      <vt:lpstr>PowerPoint Presentation</vt:lpstr>
      <vt:lpstr>5. Kommenter på nivået av usystematisk risiko </vt:lpstr>
      <vt:lpstr>PowerPoint Presentation</vt:lpstr>
      <vt:lpstr>Deloppgave 4: Avkastningskrav - Kapitalstruktur - Dividende</vt:lpstr>
      <vt:lpstr>Oppgavetekst</vt:lpstr>
      <vt:lpstr>Estimer bedriftens WACC </vt:lpstr>
      <vt:lpstr>Regn ut langsiktig gjeldsgrad (for de siste tre årene)</vt:lpstr>
      <vt:lpstr>Kommenter kapitalstrukturen og gearing av bedriften din</vt:lpstr>
      <vt:lpstr>Bruk langsiktig gjeld og rentekostnad, regn ut gjennomsnittlig gjeldskostnad</vt:lpstr>
      <vt:lpstr>Diskuter selskapets utbyttepolitikk og utbetalinger de siste 5 årene</vt:lpstr>
      <vt:lpstr>Diskuter selskapets utbyttepolitikk og utbetalinger de siste 5 årene</vt:lpstr>
      <vt:lpstr>Aksjekurs siste 5 år</vt:lpstr>
      <vt:lpstr>Identifiser betalingsdatoene i 2023, 2024, og 2025, og undersøk hvordan betalingene har påvirket aksjekursen på og etter forfallstidspunktet.</vt:lpstr>
      <vt:lpstr>Kommenter dine funn (hører dette til på forrige slide?</vt:lpstr>
      <vt:lpstr>Kilder</vt:lpstr>
      <vt:lpstr>Deloppgave 5, Klimarisiko</vt:lpstr>
      <vt:lpstr>Basert på det du har funnet ut om dividende, bruk den tradisjonelle prisingsmodellen for aksjer, bruk EK-kostnad du har regnet ut og gi et anslag på aksjeprisen.</vt:lpstr>
      <vt:lpstr>Anslag på aksjepris:</vt:lpstr>
      <vt:lpstr>2. Bruk markedets aksjepris og gi et anslag på hvilken kapitalkostnad markedet bruker for å prissette aksjen.</vt:lpstr>
      <vt:lpstr>2. Anslag på hvilken kapitalkostnad marked bruker </vt:lpstr>
      <vt:lpstr>Klimarisiko og Yara</vt:lpstr>
      <vt:lpstr>Klimarisiko og Yara</vt:lpstr>
      <vt:lpstr>Fysisk klimarisiko for Yara</vt:lpstr>
      <vt:lpstr>Overgangsrisiko for Yara</vt:lpstr>
      <vt:lpstr>Ansvarsrisiko for Yara</vt:lpstr>
      <vt:lpstr>Klima risiko for Yara, oppsumering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Snorre Klarpås</dc:creator>
  <cp:revision>15</cp:revision>
  <dcterms:created xsi:type="dcterms:W3CDTF">2025-09-25T20:08:11Z</dcterms:created>
  <dcterms:modified xsi:type="dcterms:W3CDTF">2025-12-04T08:05:04Z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0x0101000AB0D804D08E954496A0E2ABA1E88A74</vt:lpwstr>
  </property>
  <property fmtid="{D5CDD505-2E9C-101B-9397-08002B2CF9AE}" pid="3" name="MSIP_Label_d0484126-3486-41a9-802e-7f1e2277276c_Enabled">
    <vt:lpwstr>true</vt:lpwstr>
  </property>
  <property fmtid="{D5CDD505-2E9C-101B-9397-08002B2CF9AE}" pid="4" name="MSIP_Label_d0484126-3486-41a9-802e-7f1e2277276c_SetDate">
    <vt:lpwstr>2025-12-04T07:56:01Z</vt:lpwstr>
  </property>
  <property fmtid="{D5CDD505-2E9C-101B-9397-08002B2CF9AE}" pid="5" name="MSIP_Label_d0484126-3486-41a9-802e-7f1e2277276c_Method">
    <vt:lpwstr>Standard</vt:lpwstr>
  </property>
  <property fmtid="{D5CDD505-2E9C-101B-9397-08002B2CF9AE}" pid="6" name="MSIP_Label_d0484126-3486-41a9-802e-7f1e2277276c_Name">
    <vt:lpwstr>d0484126-3486-41a9-802e-7f1e2277276c</vt:lpwstr>
  </property>
  <property fmtid="{D5CDD505-2E9C-101B-9397-08002B2CF9AE}" pid="7" name="MSIP_Label_d0484126-3486-41a9-802e-7f1e2277276c_SiteId">
    <vt:lpwstr>eec01f8e-737f-43e3-9ed5-f8a59913bd82</vt:lpwstr>
  </property>
  <property fmtid="{D5CDD505-2E9C-101B-9397-08002B2CF9AE}" pid="8" name="MSIP_Label_d0484126-3486-41a9-802e-7f1e2277276c_ActionId">
    <vt:lpwstr>35c1818b-07f9-464f-87a4-b4b7922e7983</vt:lpwstr>
  </property>
  <property fmtid="{D5CDD505-2E9C-101B-9397-08002B2CF9AE}" pid="9" name="MSIP_Label_d0484126-3486-41a9-802e-7f1e2277276c_ContentBits">
    <vt:lpwstr>0</vt:lpwstr>
  </property>
  <property fmtid="{D5CDD505-2E9C-101B-9397-08002B2CF9AE}" pid="10" name="MSIP_Label_d0484126-3486-41a9-802e-7f1e2277276c_Tag">
    <vt:lpwstr>10, 3, 0, 2</vt:lpwstr>
  </property>
</Properties>
</file>